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9" r:id="rId2"/>
    <p:sldId id="320" r:id="rId3"/>
    <p:sldId id="321" r:id="rId4"/>
    <p:sldId id="322" r:id="rId5"/>
    <p:sldId id="323" r:id="rId6"/>
    <p:sldId id="306" r:id="rId7"/>
    <p:sldId id="273" r:id="rId8"/>
    <p:sldId id="324" r:id="rId9"/>
    <p:sldId id="326" r:id="rId10"/>
    <p:sldId id="327" r:id="rId11"/>
    <p:sldId id="292" r:id="rId12"/>
    <p:sldId id="325" r:id="rId13"/>
    <p:sldId id="291" r:id="rId14"/>
    <p:sldId id="328" r:id="rId15"/>
    <p:sldId id="297" r:id="rId16"/>
    <p:sldId id="329" r:id="rId17"/>
    <p:sldId id="298" r:id="rId18"/>
    <p:sldId id="302" r:id="rId19"/>
    <p:sldId id="303" r:id="rId20"/>
    <p:sldId id="304" r:id="rId21"/>
    <p:sldId id="278" r:id="rId22"/>
    <p:sldId id="294" r:id="rId23"/>
    <p:sldId id="333" r:id="rId24"/>
    <p:sldId id="334" r:id="rId25"/>
    <p:sldId id="335" r:id="rId26"/>
    <p:sldId id="274" r:id="rId27"/>
    <p:sldId id="275" r:id="rId28"/>
    <p:sldId id="295" r:id="rId29"/>
    <p:sldId id="296" r:id="rId30"/>
    <p:sldId id="330" r:id="rId31"/>
    <p:sldId id="331" r:id="rId32"/>
    <p:sldId id="336" r:id="rId33"/>
    <p:sldId id="332" r:id="rId34"/>
    <p:sldId id="339" r:id="rId35"/>
    <p:sldId id="340" r:id="rId36"/>
    <p:sldId id="276" r:id="rId37"/>
    <p:sldId id="277" r:id="rId38"/>
    <p:sldId id="279" r:id="rId39"/>
    <p:sldId id="280" r:id="rId40"/>
    <p:sldId id="301" r:id="rId41"/>
    <p:sldId id="300" r:id="rId42"/>
    <p:sldId id="299" r:id="rId43"/>
    <p:sldId id="337" r:id="rId44"/>
    <p:sldId id="338" r:id="rId45"/>
    <p:sldId id="30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9A663-2C3E-4314-B24D-8AE676A712F0}" v="270" dt="2024-11-27T17:39:07.09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4" autoAdjust="0"/>
    <p:restoredTop sz="94641" autoAdjust="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4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96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3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6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2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0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7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aresocial.com/it/blog/2024/02/digital-2024-i-dati-globali-5-miliardi-di-utenti-sui-social-medi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ctr-cpc-cpm-metriche-chiave-per-campagne-social-di-successo-jyfof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ketingeimpresa.com/marketing/brand-marchio-logo-emblema-ecco-le-differenz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m.gov.it/bancadati/home/index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blenddesign.com/why-content-is-still-king-in-2024-part-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lXh2n0aPyw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GUXpiWF9zU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decade-desi.digital-strategy.ec.europa.eu/datasets/desi-2022/char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75D2A-AA5B-B99B-A46D-17DE6D78E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AC8FB-EA02-B55C-AC78-9CE15045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CCCA2-6065-B248-08E4-F121A5A8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Quanto siamo connessi?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6520C90-B402-AEEB-1B61-F10D46DA9864}"/>
              </a:ext>
            </a:extLst>
          </p:cNvPr>
          <p:cNvSpPr txBox="1">
            <a:spLocks/>
          </p:cNvSpPr>
          <p:nvPr/>
        </p:nvSpPr>
        <p:spPr>
          <a:xfrm>
            <a:off x="483637" y="1635960"/>
            <a:ext cx="11224726" cy="1219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A </a:t>
            </a:r>
            <a:r>
              <a:rPr lang="it-IT" sz="2000" dirty="0">
                <a:hlinkClick r:id="rId3"/>
              </a:rPr>
              <a:t>livello globale</a:t>
            </a:r>
            <a:r>
              <a:rPr lang="it-IT" sz="2000" dirty="0"/>
              <a:t> in media il 66,2% della popolazione ha accesso a internet, ma ci sono profonde differenze territoriali: nel Nord Europa la percentuale sale 97,6%, mentre scende al 51,5% in Asia meridionale e al 26,7% in Africa orientale. </a:t>
            </a:r>
            <a:r>
              <a:rPr lang="it-IT" sz="2000" b="1" dirty="0"/>
              <a:t>2,7 miliardi di persone continuano a essere scollegate.</a:t>
            </a:r>
            <a:endParaRPr lang="es-ES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872577E-8AFC-54F3-7CB3-B298BDF01778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4110996B-95C0-0490-6CBB-E94409D5E414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647D7C3B-0DF9-2DA5-E4FB-81E4CCEFF74E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A6BA7BF-32DA-E944-7795-3FDD749A6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9036"/>
          <a:stretch/>
        </p:blipFill>
        <p:spPr bwMode="auto">
          <a:xfrm>
            <a:off x="2181243" y="2855556"/>
            <a:ext cx="6953426" cy="38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F4EBB0-1874-9A9B-B55D-B2ACE5EB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67BB0-AB89-2AAB-82EC-E989FC5B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C8B662-C1ED-7EA8-D68E-E2DD3793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514A200-11A1-9FA9-9A7C-7433C430C75A}"/>
              </a:ext>
            </a:extLst>
          </p:cNvPr>
          <p:cNvSpPr txBox="1">
            <a:spLocks/>
          </p:cNvSpPr>
          <p:nvPr/>
        </p:nvSpPr>
        <p:spPr>
          <a:xfrm>
            <a:off x="1037845" y="1751455"/>
            <a:ext cx="4700346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Search Engine Advertising (SEA)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E6574B2-2FEB-720E-E513-7DA195D1CBA5}"/>
              </a:ext>
            </a:extLst>
          </p:cNvPr>
          <p:cNvSpPr txBox="1">
            <a:spLocks/>
          </p:cNvSpPr>
          <p:nvPr/>
        </p:nvSpPr>
        <p:spPr>
          <a:xfrm>
            <a:off x="1037845" y="2292626"/>
            <a:ext cx="9905998" cy="2090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 basa sul modello di pagamento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PPC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-per-click)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dove l'inserzionista paga solo quando un utente clicca sull’annuncio. Questo sistema consente di ottimizzare il budget pubblicitario e di ottenere risultati rapidi.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un utente cerca parole chiave pertinenti, l'annuncio può comparire nei risultati di ricerca o sui social media.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pagamento avviene solo se l'annuncio viene cliccato, portando un visitatore al sito web.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57CEC3E-AA7D-E81B-3550-392877118D13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21B284E-BFC6-9096-1B45-9CDB9C343065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04AA7680-130B-A299-78E1-5019216B6F6E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8" name="Immagine 7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2D702C41-E5D5-AB6A-6EE9-13ABD802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775" y="4826512"/>
            <a:ext cx="7804466" cy="19673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F5EAFB1-4619-30D8-A421-2A72FDE2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403" y="103105"/>
            <a:ext cx="2897019" cy="16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1751455"/>
            <a:ext cx="4700346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Search Engine Advertising (SEA)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292626"/>
            <a:ext cx="9905998" cy="317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dirty="0"/>
              <a:t>Vantaggi del SEA:</a:t>
            </a:r>
            <a:endParaRPr lang="it-IT" sz="2000" dirty="0"/>
          </a:p>
          <a:p>
            <a:pPr algn="just"/>
            <a:r>
              <a:rPr lang="it-IT" sz="2000" b="1" u="sng" dirty="0"/>
              <a:t>Visibilità immediata</a:t>
            </a:r>
            <a:r>
              <a:rPr lang="it-IT" sz="2000" dirty="0"/>
              <a:t>: gli annunci compaiono subito sui motori di ricerca o sui social media.</a:t>
            </a:r>
          </a:p>
          <a:p>
            <a:pPr algn="just"/>
            <a:r>
              <a:rPr lang="it-IT" sz="2000" b="1" u="sng" dirty="0"/>
              <a:t>Targeting preciso</a:t>
            </a:r>
            <a:r>
              <a:rPr lang="it-IT" sz="2000" dirty="0"/>
              <a:t>: consente di indirizzare gli annunci in base a parole chiave, dati demografici e comportamenti online.</a:t>
            </a:r>
          </a:p>
          <a:p>
            <a:pPr algn="just"/>
            <a:r>
              <a:rPr lang="it-IT" sz="2000" b="1" u="sng" dirty="0"/>
              <a:t>Risultati misurabili</a:t>
            </a:r>
            <a:r>
              <a:rPr lang="it-IT" sz="2000" dirty="0"/>
              <a:t>: tramite </a:t>
            </a:r>
            <a:r>
              <a:rPr lang="it-IT" sz="2000" b="1" dirty="0"/>
              <a:t>metriche</a:t>
            </a:r>
            <a:r>
              <a:rPr lang="it-IT" sz="2000" dirty="0"/>
              <a:t> come il </a:t>
            </a:r>
            <a:r>
              <a:rPr lang="it-IT" sz="2000" b="1" dirty="0"/>
              <a:t>CTR (Click-</a:t>
            </a:r>
            <a:r>
              <a:rPr lang="it-IT" sz="2000" b="1" dirty="0" err="1"/>
              <a:t>Through</a:t>
            </a:r>
            <a:r>
              <a:rPr lang="it-IT" sz="2000" b="1" dirty="0"/>
              <a:t> Rate)</a:t>
            </a:r>
            <a:r>
              <a:rPr lang="it-IT" sz="2000" dirty="0"/>
              <a:t> e il </a:t>
            </a:r>
            <a:r>
              <a:rPr lang="it-IT" sz="2000" b="1" dirty="0"/>
              <a:t>CPC (Cost-per-click)</a:t>
            </a:r>
            <a:r>
              <a:rPr lang="it-IT" sz="2000" dirty="0"/>
              <a:t>, le performance delle campagne possono essere monitorate e ottimizzate in tempo reale.</a:t>
            </a:r>
          </a:p>
          <a:p>
            <a:pPr algn="just"/>
            <a:r>
              <a:rPr lang="it-IT" sz="2000" b="1" u="sng" dirty="0"/>
              <a:t>Cost-</a:t>
            </a:r>
            <a:r>
              <a:rPr lang="it-IT" sz="2000" b="1" u="sng" dirty="0" err="1"/>
              <a:t>effectiveness</a:t>
            </a:r>
            <a:r>
              <a:rPr lang="it-IT" sz="2000" dirty="0"/>
              <a:t>: pagando solo per i clic effettivi, il SEA è ideale per massimizzare l'efficienza delle risorse pubblicitarie</a:t>
            </a:r>
          </a:p>
          <a:p>
            <a:pPr marL="0" indent="0" algn="ctr">
              <a:buNone/>
            </a:pPr>
            <a:r>
              <a:rPr lang="it-IT" sz="2000" dirty="0">
                <a:hlinkClick r:id="rId3"/>
              </a:rPr>
              <a:t>APPROFONDIMENTI SULLE METRICHE</a:t>
            </a:r>
            <a:endParaRPr lang="it-IT" sz="20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5119308-35F1-4E2A-8A01-83A9A03000B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AFF70DD-7B10-4E27-AEC5-8ECF99831FB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E8C95D3A-6B0F-4799-A89F-C6038EBCCDEB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0085868A-E4EE-B192-1721-ADC68116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403" y="103105"/>
            <a:ext cx="2897019" cy="16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A845C-1422-9118-7BBC-78471BAC2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72BE8-931C-FB3B-E4B0-EA8B6D86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81FA6A-B7C1-5749-5AAE-802B2269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77DB0ED-293E-521F-7CF2-F301519474DA}"/>
              </a:ext>
            </a:extLst>
          </p:cNvPr>
          <p:cNvSpPr txBox="1">
            <a:spLocks/>
          </p:cNvSpPr>
          <p:nvPr/>
        </p:nvSpPr>
        <p:spPr>
          <a:xfrm>
            <a:off x="1037845" y="1751455"/>
            <a:ext cx="6991730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SEA: Caratteristiche degli annunci a pagamento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529B72A-13A5-56F5-A05C-3508BA1F14DC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6658D41B-5AC0-33F1-2F28-7CD777FEF8F8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7CA90A9F-F11F-F8A3-B326-329D883D7D1C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F2A96135-913A-6702-77E2-AB6ED36A9EDB}"/>
              </a:ext>
            </a:extLst>
          </p:cNvPr>
          <p:cNvSpPr txBox="1">
            <a:spLocks/>
          </p:cNvSpPr>
          <p:nvPr/>
        </p:nvSpPr>
        <p:spPr>
          <a:xfrm>
            <a:off x="1438335" y="2381377"/>
            <a:ext cx="8424122" cy="362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u="sng" dirty="0"/>
              <a:t>Posizione privilegiata</a:t>
            </a:r>
            <a:r>
              <a:rPr lang="it-IT" sz="2000" b="1" dirty="0"/>
              <a:t>:</a:t>
            </a:r>
            <a:r>
              <a:rPr lang="it-IT" sz="2000" dirty="0"/>
              <a:t> Appaiono generalmente nelle prime posizioni della pagina dei risultati di ricerca, sopra o sotto i risultati organici.</a:t>
            </a:r>
          </a:p>
          <a:p>
            <a:pPr algn="just"/>
            <a:r>
              <a:rPr lang="it-IT" sz="2000" b="1" u="sng" dirty="0"/>
              <a:t>Etichetta "Sponsorizzato</a:t>
            </a:r>
            <a:r>
              <a:rPr lang="it-IT" sz="2000" b="1" dirty="0"/>
              <a:t>":</a:t>
            </a:r>
            <a:r>
              <a:rPr lang="it-IT" sz="2000" dirty="0"/>
              <a:t> Questa etichetta indica chiaramente che si tratta di un annuncio a pagamento e non di un risultato organico.</a:t>
            </a:r>
          </a:p>
          <a:p>
            <a:pPr algn="just"/>
            <a:r>
              <a:rPr lang="it-IT" sz="2000" b="1" u="sng" dirty="0"/>
              <a:t>Struttura</a:t>
            </a:r>
            <a:r>
              <a:rPr lang="it-IT" sz="2000" b="1" dirty="0"/>
              <a:t>:</a:t>
            </a:r>
            <a:r>
              <a:rPr lang="it-IT" sz="2000" dirty="0"/>
              <a:t> Gli annunci sono composti da un titolo, una descrizione e un link che porta alla pagina di destinazione dell'annuncio.</a:t>
            </a:r>
          </a:p>
          <a:p>
            <a:pPr algn="just"/>
            <a:r>
              <a:rPr lang="it-IT" sz="2000" b="1" u="sng" dirty="0"/>
              <a:t>Rilevanza</a:t>
            </a:r>
            <a:r>
              <a:rPr lang="it-IT" sz="2000" b="1" dirty="0"/>
              <a:t>:</a:t>
            </a:r>
            <a:r>
              <a:rPr lang="it-IT" sz="2000" dirty="0"/>
              <a:t> Gli annunci vengono mostrati in base alle parole chiave che l'utente ha inserito nella barra di ricerca, garantendo così una certa pertinenza con le sue esigenze.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7A73065-1313-AB79-3B5C-71197A2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35" y="2292626"/>
            <a:ext cx="8424122" cy="43128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BECAA1-4419-7991-E236-FFDE61DA3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403" y="103105"/>
            <a:ext cx="2897019" cy="16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1751455"/>
            <a:ext cx="4700346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SEM: L’unione fa la forza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387559"/>
            <a:ext cx="9905998" cy="1211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una disciplina più ampia del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Engine Advertising (SEA)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Engine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(SEO)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incorpora entrambe le tecniche per massimizzare la visibilità di un sito web nei motori di ricerca.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85104CD-E230-4D92-86F7-D731181E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39" y="197209"/>
            <a:ext cx="2499360" cy="1965960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3F36177-9B58-4D66-9D9B-A41DAD49CDC3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B4C75763-583E-43DE-95F7-86348C40ACBC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52833AD-C987-4E2E-A992-7F5775CAED9C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845421-B955-5614-63B2-8E8DEAA3BFFB}"/>
              </a:ext>
            </a:extLst>
          </p:cNvPr>
          <p:cNvSpPr txBox="1"/>
          <p:nvPr/>
        </p:nvSpPr>
        <p:spPr>
          <a:xfrm>
            <a:off x="1037845" y="3705081"/>
            <a:ext cx="10011154" cy="253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include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a pagamento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(PPC):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annunci sponsorizzati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compaiono nei motori di ricerca, come Google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Microsoft Advertising.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organici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visibilità ottenuta grazie all'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ottimizzazione SEO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include la ricerca e selezione di parole chiave, il miglioramento della struttura del sito, e la creazione di contenuti di qualità.</a:t>
            </a:r>
          </a:p>
        </p:txBody>
      </p:sp>
    </p:spTree>
    <p:extLst>
      <p:ext uri="{BB962C8B-B14F-4D97-AF65-F5344CB8AC3E}">
        <p14:creationId xmlns:p14="http://schemas.microsoft.com/office/powerpoint/2010/main" val="3866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E5737-AD53-BDF5-C5E4-FC1718039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1699B-309F-A0DD-B7DD-848402BE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4D094-5C91-7FD1-5A6F-D85AEA2E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86303D9-BE13-CC2B-3564-FD8E0C03C5CB}"/>
              </a:ext>
            </a:extLst>
          </p:cNvPr>
          <p:cNvSpPr txBox="1">
            <a:spLocks/>
          </p:cNvSpPr>
          <p:nvPr/>
        </p:nvSpPr>
        <p:spPr>
          <a:xfrm>
            <a:off x="1037845" y="1751455"/>
            <a:ext cx="4700346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SEM: L’unione fa la forza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9A570E5-5E84-A7D4-E786-B18C1DDB6600}"/>
              </a:ext>
            </a:extLst>
          </p:cNvPr>
          <p:cNvSpPr txBox="1">
            <a:spLocks/>
          </p:cNvSpPr>
          <p:nvPr/>
        </p:nvSpPr>
        <p:spPr>
          <a:xfrm>
            <a:off x="1037845" y="2387559"/>
            <a:ext cx="9905998" cy="2177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buona strategia </a:t>
            </a: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sfrutta entrambe le tecniche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combinando i vantaggi del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porta visibilità a lungo termine, con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consente di ottenere risultati rapidi e mirati.</a:t>
            </a:r>
          </a:p>
          <a:p>
            <a:pPr marL="0" indent="0" algn="just">
              <a:buNone/>
            </a:pP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L'integrazione di SEO e SEA permette di dominare i risultati di ricerca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garantendo una maggiore esposizione sia nei risultati organici che a pagamento, e migliorando l’efficacia complessiva della strategia di marketing online.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BDA74E-B17F-A1EE-C92C-6E4E07074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39" y="197209"/>
            <a:ext cx="2499360" cy="1965960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AE39074D-ED28-1262-2F39-E360CF1308E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0C98AF76-BCCC-D3DD-451C-8408900A8CF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80CD9CA1-6488-AA7D-F35C-C2ED4B8D6FDB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85C3DD87-FB5D-025C-3732-E872CCDAC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33"/>
          <a:stretch/>
        </p:blipFill>
        <p:spPr>
          <a:xfrm>
            <a:off x="3146020" y="4474440"/>
            <a:ext cx="5184341" cy="21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BRAND, MARCHIO, LOGO, EMBLEMA</a:t>
            </a:r>
            <a:endParaRPr lang="es-E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23908" y="2111827"/>
            <a:ext cx="10332350" cy="326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l'insieme di elementi che definiscono l’identità di un’azienda o di un prodotto. Include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slogan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storia aziendale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reputazione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È ciò che rende l’azienda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riconoscibile e distinta dai concorrenti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influisce sulla percezione del cliente. Un brand forte è quello che riesce a creare un legame emotivo con il pubblico e una reputazione solida.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marchio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il segno distintivo che permette a un'azienda di differenziarsi dai competitor (i  concorrenti). È composto da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segni grafici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parole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simboli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 è </a:t>
            </a: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registrabile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garantirne la protezione legale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altre parole, il marchio è un elemento che può essere legalmente protetto per evitare l'uso improprio da parte di terzi.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15E877A-BD43-4E94-B9F3-050EDFCED210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1074F1F-1AC8-4093-A54D-5EA637F02CB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3C797606-9C4B-44C2-ADFF-D8299177487F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0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B3A51-74E9-3FD6-34D3-AAA7EED4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A400-5EAA-DF0A-B47E-DDD9F4C4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C3340-1A56-FC57-0D26-A19E9177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BRAND, MARCHIO, LOGO, EMBLEMA</a:t>
            </a:r>
            <a:endParaRPr lang="es-E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CF06372-FCA5-B022-AD8E-8B5C7FE37D22}"/>
              </a:ext>
            </a:extLst>
          </p:cNvPr>
          <p:cNvSpPr txBox="1">
            <a:spLocks/>
          </p:cNvSpPr>
          <p:nvPr/>
        </p:nvSpPr>
        <p:spPr>
          <a:xfrm>
            <a:off x="561792" y="1787696"/>
            <a:ext cx="6133976" cy="333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Differenza tra Brand e Marchio</a:t>
            </a:r>
          </a:p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marchio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un elemento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tangibile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(logo, nome, simbolo), mentre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include anche aspetti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intangibili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come la reputazione, la storia e l'esperienza del consumatore. </a:t>
            </a:r>
          </a:p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molto più di un semplice marchio o un nome.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la personalità di un'azienda, la sua promessa al cliente e la sua reputazione nel mercato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brand forte è un asset inestimabile che può fare la differenza tra il successo e il fallimento di un'impresa.</a:t>
            </a:r>
          </a:p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F165BDC-9568-C33B-01CC-A5D7AE2F22D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DA44C33-2976-2A96-ACF2-314B6726D3D8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9F96D579-DC94-72EB-0ED5-C6E52D795FF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2050" name="Picture 2" descr="Branding: esempi di loghi famosi">
            <a:extLst>
              <a:ext uri="{FF2B5EF4-FFF2-40B4-BE49-F238E27FC236}">
                <a16:creationId xmlns:a16="http://schemas.microsoft.com/office/drawing/2014/main" id="{5B753164-EFFE-916F-5A05-99B55D4D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77" y="1787696"/>
            <a:ext cx="4921509" cy="32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BRAND, MARCHIO, LOGO, EMBLEMA</a:t>
            </a:r>
            <a:endParaRPr lang="es-E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984579" y="1738201"/>
            <a:ext cx="9905998" cy="185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LOGO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LOGOTIPO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è la rappresentazione grafica del nome di un prodotto o di un’azienda, che contribuisce a distinguerli dai competitor; di solito si usa un lettering specifico. Sostanzialmente è un marchio in versione «testo».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EMBLEMA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contro, è la rappresentazione pittografica (senza scritte) di un marchio.</a:t>
            </a: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2879A-3B4F-469B-9F8D-6CAF19549044}"/>
              </a:ext>
            </a:extLst>
          </p:cNvPr>
          <p:cNvSpPr txBox="1"/>
          <p:nvPr/>
        </p:nvSpPr>
        <p:spPr>
          <a:xfrm>
            <a:off x="2152607" y="5294237"/>
            <a:ext cx="819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D3D831C-2FDF-4A35-9461-C2BAB4B25E5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4FA05496-26AD-40D5-BB93-59839B4A440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C867DAB-C55E-486A-ACBF-CBA282E58A82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1CFD3113-5746-20FC-BB79-67F68DBB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80" y="3873909"/>
            <a:ext cx="5849287" cy="276501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5602A0-3F3F-98CE-1AF2-DCA2E9740586}"/>
              </a:ext>
            </a:extLst>
          </p:cNvPr>
          <p:cNvSpPr txBox="1"/>
          <p:nvPr/>
        </p:nvSpPr>
        <p:spPr>
          <a:xfrm>
            <a:off x="8846847" y="5991898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4"/>
              </a:rPr>
              <a:t>Guarda anche QUI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C72F49-7209-70D9-935A-6C6083AE14F6}"/>
              </a:ext>
            </a:extLst>
          </p:cNvPr>
          <p:cNvSpPr txBox="1"/>
          <p:nvPr/>
        </p:nvSpPr>
        <p:spPr>
          <a:xfrm>
            <a:off x="7069394" y="3696930"/>
            <a:ext cx="4640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payoff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una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frase breve e incisiva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accompagna il marchio o il logo di un'azienda, ed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progettato per sintetizzare i valori o la proposta di valore del brand in modo immediato e memorabile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2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MARCHIO REGISTRATO/DEPOSITATO</a:t>
            </a:r>
            <a:endParaRPr lang="es-E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807598" y="2059071"/>
            <a:ext cx="9905998" cy="51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registrazione di un marchio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d’impresa garantisce al titolare numerosi vantaggi:</a:t>
            </a: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2879A-3B4F-469B-9F8D-6CAF19549044}"/>
              </a:ext>
            </a:extLst>
          </p:cNvPr>
          <p:cNvSpPr txBox="1"/>
          <p:nvPr/>
        </p:nvSpPr>
        <p:spPr>
          <a:xfrm>
            <a:off x="2152607" y="5294237"/>
            <a:ext cx="819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D8F7445-C4C4-4D6D-ACA2-2CE8D66399E1}"/>
              </a:ext>
            </a:extLst>
          </p:cNvPr>
          <p:cNvSpPr txBox="1">
            <a:spLocks/>
          </p:cNvSpPr>
          <p:nvPr/>
        </p:nvSpPr>
        <p:spPr>
          <a:xfrm>
            <a:off x="540774" y="2902998"/>
            <a:ext cx="10349803" cy="2852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Maggior tutela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nei confronti del valore commerciale di un brand: 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monopolio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sull’uso di un determinato segno per prodotti o servizi specifici, 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impedendo a terzi di appropriarsi o usare segni identici o simili nel medesimo segmento del mercato.</a:t>
            </a:r>
          </a:p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registrazione di un marchio 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crea un perimetro di protezione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favore del titolare, tutelandolo dai marchi della concorrenza e 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impedendo contraffazioni di terzi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marchio registrato costituisce un titolo che 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può essere fonte di reddito e oggetto di accordi commerciali con terzi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/>
            <a:endParaRPr lang="it-IT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9FC12D2-D897-4EC3-A2AC-81A45654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0" b="4589"/>
          <a:stretch/>
        </p:blipFill>
        <p:spPr>
          <a:xfrm>
            <a:off x="9466619" y="109073"/>
            <a:ext cx="1766658" cy="1745449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0A19D45-A9F6-44A6-9F85-151DCE09F3FE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D4D3DBB0-EB9A-4C25-AF77-A52C091D416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702677B8-4ED3-4F98-8CF2-7AEDBE748282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99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REGISTRAZIONE MARCHIO: un po’ di burocrazia</a:t>
            </a:r>
            <a:endParaRPr lang="es-E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984579" y="1970842"/>
            <a:ext cx="9905998" cy="51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L’ufficio preposto è l’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UIBM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(Ufficio Italiano Brevetti e Marchi); la registrazione può essere fatta da persone fisiche, giuridiche, enti, associazioni etc.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2879A-3B4F-469B-9F8D-6CAF19549044}"/>
              </a:ext>
            </a:extLst>
          </p:cNvPr>
          <p:cNvSpPr txBox="1"/>
          <p:nvPr/>
        </p:nvSpPr>
        <p:spPr>
          <a:xfrm>
            <a:off x="2152607" y="5294237"/>
            <a:ext cx="819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69C1AF1-E0CD-44BC-AD7C-FDE1D3B2DA20}"/>
              </a:ext>
            </a:extLst>
          </p:cNvPr>
          <p:cNvSpPr txBox="1">
            <a:spLocks/>
          </p:cNvSpPr>
          <p:nvPr/>
        </p:nvSpPr>
        <p:spPr>
          <a:xfrm>
            <a:off x="984579" y="2950712"/>
            <a:ext cx="9905998" cy="805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UIBM accetta deposito telematico (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procedura online con </a:t>
            </a:r>
            <a:r>
              <a:rPr lang="it-IT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firma digitale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); in alternativa si ricorre al deposito cartaceo / per raccomandata presso la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CCIAA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(Camera di Commercio)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68200D9-C1AB-4D12-85B0-7C8A56729B64}"/>
              </a:ext>
            </a:extLst>
          </p:cNvPr>
          <p:cNvSpPr txBox="1">
            <a:spLocks/>
          </p:cNvSpPr>
          <p:nvPr/>
        </p:nvSpPr>
        <p:spPr>
          <a:xfrm>
            <a:off x="984579" y="3995861"/>
            <a:ext cx="9905998" cy="877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domanda può essere fatta personalmente o tramite un rappresentante (tramite lettera d’incarico).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79863F1-31EB-4C0B-B914-3E6B96160455}"/>
              </a:ext>
            </a:extLst>
          </p:cNvPr>
          <p:cNvSpPr txBox="1">
            <a:spLocks/>
          </p:cNvSpPr>
          <p:nvPr/>
        </p:nvSpPr>
        <p:spPr>
          <a:xfrm>
            <a:off x="984579" y="4843030"/>
            <a:ext cx="9905998" cy="877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NON TUTTO E’ REGISTRABILE! Le norme cambiano, le info aggiornate si trovano sui siti istituzionali quali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uibm.mise.gov.it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7AA0409-7EA5-4816-A77E-F98E5A701E69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A75DEF7C-4C84-4F96-B7CC-F649A19E4805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Ovale 4">
              <a:extLst>
                <a:ext uri="{FF2B5EF4-FFF2-40B4-BE49-F238E27FC236}">
                  <a16:creationId xmlns:a16="http://schemas.microsoft.com/office/drawing/2014/main" id="{0312ABC3-4287-4DB6-8174-B20AE206FA0B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D378E5F-850D-DFBF-938D-7B6E02661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0" b="4589"/>
          <a:stretch/>
        </p:blipFill>
        <p:spPr>
          <a:xfrm>
            <a:off x="9466619" y="109073"/>
            <a:ext cx="1766658" cy="17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3D151-B645-90DC-ED23-3F15DD27E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AB91E-9C3B-80BB-736C-9E906889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53F078-AF66-57F0-C778-204E4FD7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Quanto siamo connessi?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43404ED-9BB2-8624-DA88-4F5576F3FCA6}"/>
              </a:ext>
            </a:extLst>
          </p:cNvPr>
          <p:cNvSpPr txBox="1">
            <a:spLocks/>
          </p:cNvSpPr>
          <p:nvPr/>
        </p:nvSpPr>
        <p:spPr>
          <a:xfrm>
            <a:off x="559837" y="2184984"/>
            <a:ext cx="4030825" cy="304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L’utente medio di Internet ora trascorre 6 ore e 40 minuti online ogni giorno.</a:t>
            </a:r>
          </a:p>
          <a:p>
            <a:pPr algn="just"/>
            <a:r>
              <a:rPr lang="it-IT" dirty="0"/>
              <a:t>L’utente “tipico” dei social media trascorre sulle piattaforme 2 ore e 23 minuti al giorno.</a:t>
            </a:r>
            <a:endParaRPr lang="es-ES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29045BE-22B8-C8F8-AA3A-5EC8FCCB67D0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01E9D50-0AD1-00FB-0AA7-BB31A31AE0CA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E0F93BBA-9351-6BCC-59E7-74CC3C7E4C4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1F1BDBB0-ED85-80F3-DD54-5B7BE5C1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88" y="1738202"/>
            <a:ext cx="6941975" cy="44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REGISTRAZIONE MARCHIO: (ancora) un po’ di burocrazia</a:t>
            </a:r>
            <a:endParaRPr lang="es-ES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984579" y="1970842"/>
            <a:ext cx="9905998" cy="1458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Esistono banche dati contenenti tutti i marchi depositati/registrati, da consultare per verificare la presenza di marchi uguali/simili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https://www.uibm.gov.it/bancadati/home/index/</a:t>
            </a:r>
            <a:r>
              <a:rPr lang="it-IT" sz="20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2879A-3B4F-469B-9F8D-6CAF19549044}"/>
              </a:ext>
            </a:extLst>
          </p:cNvPr>
          <p:cNvSpPr txBox="1"/>
          <p:nvPr/>
        </p:nvSpPr>
        <p:spPr>
          <a:xfrm>
            <a:off x="2152607" y="5294237"/>
            <a:ext cx="819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69C1AF1-E0CD-44BC-AD7C-FDE1D3B2DA20}"/>
              </a:ext>
            </a:extLst>
          </p:cNvPr>
          <p:cNvSpPr txBox="1">
            <a:spLocks/>
          </p:cNvSpPr>
          <p:nvPr/>
        </p:nvSpPr>
        <p:spPr>
          <a:xfrm>
            <a:off x="984579" y="5648818"/>
            <a:ext cx="9905998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durata della registrazione è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DIECI ANNI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rinnovabile.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EAB337E4-6573-4182-985C-87246CCCB240}"/>
              </a:ext>
            </a:extLst>
          </p:cNvPr>
          <p:cNvSpPr txBox="1">
            <a:spLocks/>
          </p:cNvSpPr>
          <p:nvPr/>
        </p:nvSpPr>
        <p:spPr>
          <a:xfrm>
            <a:off x="984579" y="3641075"/>
            <a:ext cx="9905998" cy="20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tutela del marchio non è universale; ci si deve attenere alla «Classificazione di Nizza»,  che costituisce un indice universale di classificazione di beni e servizi; in fase di presentazione della domanda si devono indicare puntualmente tutte le classi e sottoclassi per le quali registrare il proprio marchio.</a:t>
            </a:r>
          </a:p>
          <a:p>
            <a:pPr lvl="1" algn="just"/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4B3BB6B-C1C7-44E6-B55F-150C5168B0CF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1FACF455-26F5-45E3-A7C4-27FEB0A92FD4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Ovale 4">
              <a:extLst>
                <a:ext uri="{FF2B5EF4-FFF2-40B4-BE49-F238E27FC236}">
                  <a16:creationId xmlns:a16="http://schemas.microsoft.com/office/drawing/2014/main" id="{16FD7E24-5FD3-4B8D-90FD-FFF841F5110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A437A34-3CF7-28C5-7845-F650C4AC3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0" b="4589"/>
          <a:stretch/>
        </p:blipFill>
        <p:spPr>
          <a:xfrm>
            <a:off x="9466619" y="109073"/>
            <a:ext cx="1766658" cy="17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23B12F1-4BCF-4EC2-876F-2490A8394458}"/>
              </a:ext>
            </a:extLst>
          </p:cNvPr>
          <p:cNvSpPr txBox="1">
            <a:spLocks/>
          </p:cNvSpPr>
          <p:nvPr/>
        </p:nvSpPr>
        <p:spPr>
          <a:xfrm>
            <a:off x="1037845" y="1738205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Content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C256696-3929-4BC9-9DE4-A6C2ECF2D78E}"/>
              </a:ext>
            </a:extLst>
          </p:cNvPr>
          <p:cNvSpPr txBox="1">
            <a:spLocks/>
          </p:cNvSpPr>
          <p:nvPr/>
        </p:nvSpPr>
        <p:spPr>
          <a:xfrm>
            <a:off x="1037845" y="2610035"/>
            <a:ext cx="9905998" cy="1957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«Il </a:t>
            </a:r>
            <a:r>
              <a:rPr lang="it-I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marketing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una tecnica di marketing che si concentra sulla creazione e distribuzione di contenuti rilevanti e di valore per il proprio business. L'obiettivo principale è attrarre, acquisire e coinvolgere un pubblico target specifico, guidandolo verso azioni redditizie.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r>
              <a:rPr lang="it-IT" sz="2000" dirty="0"/>
              <a:t>Questa strategia è ampiamente utilizzata sia nel marketing </a:t>
            </a:r>
            <a:r>
              <a:rPr lang="it-IT" sz="2000" b="1" dirty="0"/>
              <a:t>B2B</a:t>
            </a:r>
            <a:r>
              <a:rPr lang="it-IT" sz="2000" dirty="0"/>
              <a:t> che </a:t>
            </a:r>
            <a:r>
              <a:rPr lang="it-IT" sz="2000" b="1" dirty="0"/>
              <a:t>B2C</a:t>
            </a:r>
            <a:r>
              <a:rPr lang="it-IT" sz="2000" dirty="0"/>
              <a:t> per:</a:t>
            </a:r>
          </a:p>
          <a:p>
            <a:pPr lvl="1"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aumentare e diffondere la 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conoscenza e la reputazione del proprio </a:t>
            </a:r>
            <a:r>
              <a:rPr lang="it-IT" sz="1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brand</a:t>
            </a:r>
            <a:endParaRPr lang="it-IT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Creare 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(coinvolgimento) con i clienti</a:t>
            </a:r>
          </a:p>
          <a:p>
            <a:pPr lvl="1"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Generare 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(acquisizione di contatti / nuovi clienti) – Anche nota come </a:t>
            </a:r>
            <a:r>
              <a:rPr lang="it-IT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lead generation</a:t>
            </a:r>
          </a:p>
          <a:p>
            <a:pPr lvl="1"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ultima analisi, 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incrementare le vendite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50F6EFC-0A78-4840-A223-C168BC8EE5BC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7A5E9CE-6D7B-4F30-A9AE-8ABAA9FC98A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5E484F15-AFE6-4DDB-AC95-55B2769CCBB0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20" name="Picture 4" descr="5 Modi per Rendere Efficace il Content Marketing del Tuo Business - Web  Domus Italia">
            <a:extLst>
              <a:ext uri="{FF2B5EF4-FFF2-40B4-BE49-F238E27FC236}">
                <a16:creationId xmlns:a16="http://schemas.microsoft.com/office/drawing/2014/main" id="{C06251F7-1304-DC26-25A0-090C9B049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3250" r="9800" b="19889"/>
          <a:stretch/>
        </p:blipFill>
        <p:spPr bwMode="auto">
          <a:xfrm>
            <a:off x="6979444" y="159798"/>
            <a:ext cx="4316006" cy="24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23B12F1-4BCF-4EC2-876F-2490A8394458}"/>
              </a:ext>
            </a:extLst>
          </p:cNvPr>
          <p:cNvSpPr txBox="1">
            <a:spLocks/>
          </p:cNvSpPr>
          <p:nvPr/>
        </p:nvSpPr>
        <p:spPr>
          <a:xfrm>
            <a:off x="1037845" y="1735701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Content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C256696-3929-4BC9-9DE4-A6C2ECF2D78E}"/>
              </a:ext>
            </a:extLst>
          </p:cNvPr>
          <p:cNvSpPr txBox="1">
            <a:spLocks/>
          </p:cNvSpPr>
          <p:nvPr/>
        </p:nvSpPr>
        <p:spPr>
          <a:xfrm>
            <a:off x="1037845" y="2694039"/>
            <a:ext cx="9905998" cy="2441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marketing è una leva fondamentale per raccogliere contatti qualificati (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generation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Attraverso la creazione e la diffusione di contenuti di qualità, le aziende possono:</a:t>
            </a:r>
          </a:p>
          <a:p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Educare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potenziali clienti, fornendo informazioni utili e approfondite,</a:t>
            </a:r>
          </a:p>
          <a:p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Ispirare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 pubblico, posizionandosi come leader di settore,</a:t>
            </a:r>
          </a:p>
          <a:p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Convincere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buyer a scegliere i propri prodotti o servizi, costruendo fiducia e autorevolezza.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8" name="Picture 4" descr="5 Modi per Rendere Efficace il Content Marketing del Tuo Business - Web  Domus Italia">
            <a:extLst>
              <a:ext uri="{FF2B5EF4-FFF2-40B4-BE49-F238E27FC236}">
                <a16:creationId xmlns:a16="http://schemas.microsoft.com/office/drawing/2014/main" id="{A496FCB0-BEE4-4EE9-908C-AD0F90A41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3250" r="9800" b="19889"/>
          <a:stretch/>
        </p:blipFill>
        <p:spPr bwMode="auto">
          <a:xfrm>
            <a:off x="6979444" y="159798"/>
            <a:ext cx="4316006" cy="24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8D6A11E4-1DD9-435D-A16E-5D08937951B9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1D71518D-D4E3-4779-8841-769365BF0F7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A101507A-D28E-4E78-BE12-789E2D5B5A82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C0D0E9-D2D2-39B1-B928-57DA03284BE2}"/>
              </a:ext>
            </a:extLst>
          </p:cNvPr>
          <p:cNvSpPr txBox="1"/>
          <p:nvPr/>
        </p:nvSpPr>
        <p:spPr>
          <a:xfrm>
            <a:off x="1256071" y="5467151"/>
            <a:ext cx="979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Questa strategia è particolarmente efficace nel B2B, dove i cicli di vendita sono più lunghi e complessi, e le decisioni di acquisto sono basate su dati e analisi approfondite.</a:t>
            </a:r>
          </a:p>
        </p:txBody>
      </p:sp>
    </p:spTree>
    <p:extLst>
      <p:ext uri="{BB962C8B-B14F-4D97-AF65-F5344CB8AC3E}">
        <p14:creationId xmlns:p14="http://schemas.microsoft.com/office/powerpoint/2010/main" val="11589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B2166-6D30-F603-D196-9B118B9D9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91998-5357-EA36-CC55-D4C9CC8D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C64400-0704-CBCD-13DD-1C7A3851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AA03487-E900-F7AF-E6CD-F636224DC25C}"/>
              </a:ext>
            </a:extLst>
          </p:cNvPr>
          <p:cNvSpPr txBox="1">
            <a:spLocks/>
          </p:cNvSpPr>
          <p:nvPr/>
        </p:nvSpPr>
        <p:spPr>
          <a:xfrm>
            <a:off x="1037845" y="1735701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Content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Come disse  </a:t>
            </a:r>
            <a:r>
              <a:rPr lang="it-IT" sz="2000" dirty="0"/>
              <a:t>Bill Gates in un suo famoso articolo del 1996: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3C9AB4C-F40E-C846-5DE7-71F300C62C6D}"/>
              </a:ext>
            </a:extLst>
          </p:cNvPr>
          <p:cNvSpPr txBox="1">
            <a:spLocks/>
          </p:cNvSpPr>
          <p:nvPr/>
        </p:nvSpPr>
        <p:spPr>
          <a:xfrm>
            <a:off x="1037845" y="2694039"/>
            <a:ext cx="9905998" cy="1780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25259DC-2CF6-B96A-79D4-5EE85AF60AE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02D7842-673D-0FE8-74C0-2C183A7192F6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98315F11-BCAC-66F9-0625-D9ACDC3C0B6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7E5EB2A9-CAEC-B13F-F9B3-6E371E746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857" y="3423335"/>
            <a:ext cx="86645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"Content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money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made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Internet, just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broadcasting.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(Content </a:t>
            </a:r>
            <a:r>
              <a:rPr kumimoji="0" lang="it-IT" altLang="it-IT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it-IT" altLang="it-IT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King – 1/3/96)."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9D764A4-2121-8A7B-8B01-E21E03341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171" y="4891397"/>
            <a:ext cx="9215658" cy="117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Pct val="125000"/>
              <a:tabLst/>
            </a:pPr>
            <a:r>
              <a:rPr lang="it-IT" alt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Questo principio, che vede </a:t>
            </a:r>
            <a:r>
              <a:rPr lang="it-IT" alt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contenuto come il motore del valore economico</a:t>
            </a:r>
            <a:r>
              <a:rPr lang="it-IT" alt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è ancora più attuale nell'era digitale, dove il </a:t>
            </a:r>
            <a:r>
              <a:rPr lang="it-IT" alt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alt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marketing rappresenta un pilastro della comunicazione online.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98CC08-AC0F-B974-F600-B53BF320F7BB}"/>
              </a:ext>
            </a:extLst>
          </p:cNvPr>
          <p:cNvSpPr txBox="1"/>
          <p:nvPr/>
        </p:nvSpPr>
        <p:spPr>
          <a:xfrm>
            <a:off x="6361471" y="6065116"/>
            <a:ext cx="421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hlinkClick r:id="rId3"/>
              </a:rPr>
              <a:t>(Ed è ancora vero nel 2024</a:t>
            </a:r>
            <a:r>
              <a:rPr lang="it-IT" sz="2000" dirty="0">
                <a:hlinkClick r:id="rId3"/>
              </a:rPr>
              <a:t>)</a:t>
            </a:r>
            <a:endParaRPr lang="it-IT" sz="2000" dirty="0"/>
          </a:p>
        </p:txBody>
      </p:sp>
      <p:pic>
        <p:nvPicPr>
          <p:cNvPr id="16" name="Immagine 15" descr="Immagine che contiene testo, Carattere, logo, Elementi grafici">
            <a:extLst>
              <a:ext uri="{FF2B5EF4-FFF2-40B4-BE49-F238E27FC236}">
                <a16:creationId xmlns:a16="http://schemas.microsoft.com/office/drawing/2014/main" id="{50199093-FEE4-8F60-7E16-20A88BB6E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187605"/>
            <a:ext cx="3962400" cy="27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BA3D1-85DB-6FF4-E385-DB1D37F7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54D08-3E53-71A8-B723-2392559C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73CD4-93AF-5A95-2C70-3C06BF8F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61FFE5A-45D7-AD3A-9D37-9D7FEAC0FD9D}"/>
              </a:ext>
            </a:extLst>
          </p:cNvPr>
          <p:cNvSpPr txBox="1">
            <a:spLocks/>
          </p:cNvSpPr>
          <p:nvPr/>
        </p:nvSpPr>
        <p:spPr>
          <a:xfrm>
            <a:off x="1037845" y="1735701"/>
            <a:ext cx="4694361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Content Marketing</a:t>
            </a:r>
          </a:p>
          <a:p>
            <a:pPr marL="0" indent="0" algn="just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EFF91D53-55C2-290C-DB54-C7FE61EA7710}"/>
              </a:ext>
            </a:extLst>
          </p:cNvPr>
          <p:cNvSpPr txBox="1">
            <a:spLocks/>
          </p:cNvSpPr>
          <p:nvPr/>
        </p:nvSpPr>
        <p:spPr>
          <a:xfrm>
            <a:off x="1037845" y="2694039"/>
            <a:ext cx="3504658" cy="1238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021A933E-1F7F-4A64-C250-EAA742D66DFE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DD189B1-67D4-21FF-8609-90F375C82AA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A4A722D3-C47E-3507-1FAF-F36A21AB376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5255D6-78D0-C232-DFFE-78008A5E54E1}"/>
              </a:ext>
            </a:extLst>
          </p:cNvPr>
          <p:cNvSpPr txBox="1"/>
          <p:nvPr/>
        </p:nvSpPr>
        <p:spPr>
          <a:xfrm>
            <a:off x="973393" y="2601158"/>
            <a:ext cx="571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“Data is everything - Everything is data”</a:t>
            </a:r>
            <a:endParaRPr lang="it-IT" sz="2800" b="1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DAAE14-4314-443C-3A8E-29698BD9B0DA}"/>
              </a:ext>
            </a:extLst>
          </p:cNvPr>
          <p:cNvSpPr txBox="1"/>
          <p:nvPr/>
        </p:nvSpPr>
        <p:spPr>
          <a:xfrm>
            <a:off x="1172499" y="3217259"/>
            <a:ext cx="9905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I dati nel contesto del </a:t>
            </a:r>
            <a:r>
              <a:rPr lang="it-IT" sz="2000" b="1" dirty="0" err="1"/>
              <a:t>digital</a:t>
            </a:r>
            <a:r>
              <a:rPr lang="it-IT" sz="2000" b="1" dirty="0"/>
              <a:t> marketing</a:t>
            </a:r>
            <a:r>
              <a:rPr lang="it-IT" sz="2000" dirty="0"/>
              <a:t> comprendono una vasta gamma di elementi che, </a:t>
            </a:r>
            <a:r>
              <a:rPr lang="it-IT" sz="2000" u="sng" dirty="0"/>
              <a:t>una volta analizzati e contestualizzati</a:t>
            </a:r>
            <a:r>
              <a:rPr lang="it-IT" sz="2000" dirty="0"/>
              <a:t>, si trasformano in </a:t>
            </a:r>
            <a:r>
              <a:rPr lang="it-IT" sz="2000" b="1" dirty="0"/>
              <a:t>informazioni</a:t>
            </a:r>
            <a:r>
              <a:rPr lang="it-IT" sz="2000" dirty="0"/>
              <a:t> utili per ottimizzare le strategie aziendali.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9F983C-6117-3CC2-0C04-66147FD26172}"/>
              </a:ext>
            </a:extLst>
          </p:cNvPr>
          <p:cNvSpPr txBox="1"/>
          <p:nvPr/>
        </p:nvSpPr>
        <p:spPr>
          <a:xfrm>
            <a:off x="1348249" y="4381771"/>
            <a:ext cx="9495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Dati</a:t>
            </a:r>
            <a:r>
              <a:rPr lang="it-IT" sz="2000" dirty="0"/>
              <a:t>: Sono </a:t>
            </a:r>
            <a:r>
              <a:rPr lang="it-IT" sz="2000" u="sng" dirty="0"/>
              <a:t>elementi grezzi, come numeri o fatti, che non hanno significato senza un'elaborazione</a:t>
            </a:r>
            <a:r>
              <a:rPr lang="it-IT" sz="2000" dirty="0"/>
              <a:t>. Ad esempio, un dato potrebbe essere il numero di visitatori unici su un sito web.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Informazioni</a:t>
            </a:r>
            <a:r>
              <a:rPr lang="it-IT" sz="2000" dirty="0"/>
              <a:t>: Sono </a:t>
            </a:r>
            <a:r>
              <a:rPr lang="it-IT" sz="2000" u="sng" dirty="0"/>
              <a:t>il risultato dell'elaborazione e analisi dei dati, che forniscono contesto e valore</a:t>
            </a:r>
            <a:r>
              <a:rPr lang="it-IT" sz="2000" dirty="0"/>
              <a:t>. Nel caso precedente, un'informazione sarebbe sapere che il 70% di quei visitatori proviene da una specifica campagna di email marketing.</a:t>
            </a:r>
          </a:p>
        </p:txBody>
      </p:sp>
      <p:pic>
        <p:nvPicPr>
          <p:cNvPr id="7" name="Immagine 6" descr="Immagine che contiene testo, Elementi grafici, grafica, design&#10;&#10;Descrizione generata automaticamente">
            <a:extLst>
              <a:ext uri="{FF2B5EF4-FFF2-40B4-BE49-F238E27FC236}">
                <a16:creationId xmlns:a16="http://schemas.microsoft.com/office/drawing/2014/main" id="{510BBBDA-32B0-DA27-E3CA-065422A0E6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0"/>
          <a:stretch/>
        </p:blipFill>
        <p:spPr>
          <a:xfrm>
            <a:off x="5997678" y="254679"/>
            <a:ext cx="596326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1B993-7847-D9F1-CAC4-5D665E95B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7BFDD-8F46-55DD-AB24-5D70734F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6AF48-07B4-2720-5A1C-E7B27CE4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A369065-1954-FF84-90EC-99BF9E62AA15}"/>
              </a:ext>
            </a:extLst>
          </p:cNvPr>
          <p:cNvSpPr txBox="1">
            <a:spLocks/>
          </p:cNvSpPr>
          <p:nvPr/>
        </p:nvSpPr>
        <p:spPr>
          <a:xfrm>
            <a:off x="1037845" y="1735701"/>
            <a:ext cx="4694361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Content Marketing</a:t>
            </a:r>
          </a:p>
          <a:p>
            <a:pPr marL="0" indent="0" algn="just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3FA8E72-8BD1-5EDD-BCAC-3D0E8774D000}"/>
              </a:ext>
            </a:extLst>
          </p:cNvPr>
          <p:cNvSpPr txBox="1">
            <a:spLocks/>
          </p:cNvSpPr>
          <p:nvPr/>
        </p:nvSpPr>
        <p:spPr>
          <a:xfrm>
            <a:off x="1037845" y="2694039"/>
            <a:ext cx="3504658" cy="1238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A5B8126-DF2F-1CF9-3D52-787CDCAF161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8366BFC2-2DD7-F13D-C69F-840B69D7E818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4C656103-698C-BB59-5F88-0FF40CA8A36E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40E03C-8D54-7CF6-EF42-F8CEFAD9ED60}"/>
              </a:ext>
            </a:extLst>
          </p:cNvPr>
          <p:cNvSpPr txBox="1"/>
          <p:nvPr/>
        </p:nvSpPr>
        <p:spPr>
          <a:xfrm>
            <a:off x="973393" y="2601158"/>
            <a:ext cx="571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“Data is everything - Everything is data”</a:t>
            </a:r>
            <a:endParaRPr lang="it-IT" sz="2800" b="1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EBB025-8435-009D-F472-11B2EC898494}"/>
              </a:ext>
            </a:extLst>
          </p:cNvPr>
          <p:cNvSpPr txBox="1"/>
          <p:nvPr/>
        </p:nvSpPr>
        <p:spPr>
          <a:xfrm>
            <a:off x="973393" y="3773128"/>
            <a:ext cx="99059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u="sng" dirty="0"/>
              <a:t>I dati rappresentano il fondamento del </a:t>
            </a:r>
            <a:r>
              <a:rPr lang="it-IT" sz="2000" u="sng" dirty="0" err="1"/>
              <a:t>digital</a:t>
            </a:r>
            <a:r>
              <a:rPr lang="it-IT" sz="2000" u="sng" dirty="0"/>
              <a:t> marketing</a:t>
            </a:r>
            <a:r>
              <a:rPr lang="it-IT" sz="2000" dirty="0"/>
              <a:t>, poiché ogni interazione digitale genera informazioni utili.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Queste possono essere analizzate per ottimizzare le strategie di marketing, personalizzare le esperienze degli utenti e migliorare le decisioni aziendali.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Ogni aspetto del marketing digitale, dal contenuto ai canali di distribuzione, può essere misurato, analizzato e migliorato grazie ai dati.</a:t>
            </a:r>
          </a:p>
        </p:txBody>
      </p:sp>
      <p:pic>
        <p:nvPicPr>
          <p:cNvPr id="7" name="Immagine 6" descr="Immagine che contiene Elementi grafici, grafica, Carattere, testo&#10;&#10;Descrizione generata automaticamente">
            <a:extLst>
              <a:ext uri="{FF2B5EF4-FFF2-40B4-BE49-F238E27FC236}">
                <a16:creationId xmlns:a16="http://schemas.microsoft.com/office/drawing/2014/main" id="{D024065A-9B7C-DD11-BB31-87A715AD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51" b="22724"/>
          <a:stretch/>
        </p:blipFill>
        <p:spPr>
          <a:xfrm>
            <a:off x="7885666" y="117987"/>
            <a:ext cx="3760555" cy="36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1738203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SMM - Social Media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279375"/>
            <a:ext cx="9905998" cy="92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Insieme di tecniche per promuovere un </a:t>
            </a:r>
            <a:r>
              <a:rPr lang="it-IT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o prodotto attraverso i canali social più diffusi; l’idea è quella di «farsi trovare» proprio dove il potenziale cliente è avvezzo a passare il proprio tempo.</a:t>
            </a:r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Facebook, logo, social, media Libero Icona di Social Media Logos">
            <a:extLst>
              <a:ext uri="{FF2B5EF4-FFF2-40B4-BE49-F238E27FC236}">
                <a16:creationId xmlns:a16="http://schemas.microsoft.com/office/drawing/2014/main" id="{259EB3E5-FFF5-4CAE-AB2C-3012A66C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90205"/>
            <a:ext cx="1447992" cy="14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stagram Logo transparent PNG - StickPNG">
            <a:extLst>
              <a:ext uri="{FF2B5EF4-FFF2-40B4-BE49-F238E27FC236}">
                <a16:creationId xmlns:a16="http://schemas.microsoft.com/office/drawing/2014/main" id="{C92CB6E4-3087-4D34-8CA9-8EFA7D1B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4946" r="6715" b="7247"/>
          <a:stretch/>
        </p:blipFill>
        <p:spPr bwMode="auto">
          <a:xfrm>
            <a:off x="2657252" y="3890205"/>
            <a:ext cx="1434594" cy="14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opular Logo Twitter icon transparent PNG - Similar PNG">
            <a:extLst>
              <a:ext uri="{FF2B5EF4-FFF2-40B4-BE49-F238E27FC236}">
                <a16:creationId xmlns:a16="http://schemas.microsoft.com/office/drawing/2014/main" id="{C017420E-96A2-47D4-8444-EF0E71ECC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9443" r="9374" b="9582"/>
          <a:stretch/>
        </p:blipFill>
        <p:spPr bwMode="auto">
          <a:xfrm>
            <a:off x="4187736" y="3890205"/>
            <a:ext cx="1434594" cy="14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nkedin Icon Square transparent PNG - StickPNG">
            <a:extLst>
              <a:ext uri="{FF2B5EF4-FFF2-40B4-BE49-F238E27FC236}">
                <a16:creationId xmlns:a16="http://schemas.microsoft.com/office/drawing/2014/main" id="{A93ADE2C-1BEF-4B2D-AF98-03BE32F0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64" y="3923480"/>
            <a:ext cx="1434595" cy="14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Youtube logo with new style on transparent background PNG - Similar PNG">
            <a:extLst>
              <a:ext uri="{FF2B5EF4-FFF2-40B4-BE49-F238E27FC236}">
                <a16:creationId xmlns:a16="http://schemas.microsoft.com/office/drawing/2014/main" id="{8D902B21-584B-49BF-9729-3109DB8AC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18522" r="4319" b="18174"/>
          <a:stretch/>
        </p:blipFill>
        <p:spPr bwMode="auto">
          <a:xfrm>
            <a:off x="8823067" y="3890205"/>
            <a:ext cx="2049421" cy="14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B83850D2-A534-4634-A671-C4057096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64" y="3890205"/>
            <a:ext cx="1447992" cy="14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2879A-3B4F-469B-9F8D-6CAF19549044}"/>
              </a:ext>
            </a:extLst>
          </p:cNvPr>
          <p:cNvSpPr txBox="1"/>
          <p:nvPr/>
        </p:nvSpPr>
        <p:spPr>
          <a:xfrm>
            <a:off x="2152607" y="5751930"/>
            <a:ext cx="819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Facebook – Instagram – Twitter – Pinterest – LinkedIn -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DBE7751-7DD6-4699-B2CD-0B43A3F1B900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BD6CE31-D44F-40FB-994C-6C550D48660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Ovale 4">
              <a:extLst>
                <a:ext uri="{FF2B5EF4-FFF2-40B4-BE49-F238E27FC236}">
                  <a16:creationId xmlns:a16="http://schemas.microsoft.com/office/drawing/2014/main" id="{DCD559DD-7753-4B8D-9E0D-C7F0D80F8E6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23B12F1-4BCF-4EC2-876F-2490A8394458}"/>
              </a:ext>
            </a:extLst>
          </p:cNvPr>
          <p:cNvSpPr txBox="1">
            <a:spLocks/>
          </p:cNvSpPr>
          <p:nvPr/>
        </p:nvSpPr>
        <p:spPr>
          <a:xfrm>
            <a:off x="1037845" y="1738202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Affiliate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C256696-3929-4BC9-9DE4-A6C2ECF2D78E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Accordo di marketing tra due parti: un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che intende vendere un bene/servizio, e un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che promuove i beni/servizi dell’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norma vengono utilizzate appositi software/siti web (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piattaforme di affiliazione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 per la gestione dell’accordo a 360° (generazione materiale di advertising, reportistica, supporto…)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compito dell’affiliato è quello di portare visitatori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verso l’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(che disporrà quindi di siti web/app) usando diversi canali di comunicazione online e, sempre più spesso, piattaforme social.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D9E886-76D9-4870-B733-2726662D3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86"/>
          <a:stretch/>
        </p:blipFill>
        <p:spPr>
          <a:xfrm>
            <a:off x="7725747" y="177282"/>
            <a:ext cx="3565624" cy="2673664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1FC36A6F-3CBA-4E2C-BDC0-8CEFC11A1619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46B57CC-1B24-4435-8E13-C94D70F0723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173E2957-B8BA-4BDD-B184-5A073E6E2B0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5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23B12F1-4BCF-4EC2-876F-2490A8394458}"/>
              </a:ext>
            </a:extLst>
          </p:cNvPr>
          <p:cNvSpPr txBox="1">
            <a:spLocks/>
          </p:cNvSpPr>
          <p:nvPr/>
        </p:nvSpPr>
        <p:spPr>
          <a:xfrm>
            <a:off x="1037845" y="1738202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Affiliate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C256696-3929-4BC9-9DE4-A6C2ECF2D78E}"/>
              </a:ext>
            </a:extLst>
          </p:cNvPr>
          <p:cNvSpPr txBox="1">
            <a:spLocks/>
          </p:cNvSpPr>
          <p:nvPr/>
        </p:nvSpPr>
        <p:spPr>
          <a:xfrm>
            <a:off x="949355" y="2915477"/>
            <a:ext cx="9905998" cy="3096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fine è quello di generare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azioni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(clic, registrazione dati…) da parte degli utenti e, possibilmente, vendite (dette in questo caso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conversioni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Gli utenti che accedono alle risorse dell’</a:t>
            </a:r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vengono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tracciati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per poter associare le varie attività all’affiliato che li ha «accompagnati» verso l’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norma agli affiliati vengono riconosciute delle 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provvigioni sulle vendite.</a:t>
            </a: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prezzo pagato per le azioni viene di generalmente definito:</a:t>
            </a:r>
          </a:p>
          <a:p>
            <a:pPr lvl="1"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CPA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(Cost per Action)</a:t>
            </a:r>
          </a:p>
          <a:p>
            <a:pPr lvl="1"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CPO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(Cost per Order)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EA71B0-536F-48E7-968C-582199CC8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48" t="802" r="13676" b="1402"/>
          <a:stretch/>
        </p:blipFill>
        <p:spPr>
          <a:xfrm>
            <a:off x="7623110" y="113222"/>
            <a:ext cx="3633775" cy="2662585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3B999D2F-75E6-4DA0-B31C-FD50288E9432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64EC60D0-92AA-4C7F-A7B3-D5226F376C5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5FBDB863-DE15-492B-AAA5-0A5F891FAF2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8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23B12F1-4BCF-4EC2-876F-2490A8394458}"/>
              </a:ext>
            </a:extLst>
          </p:cNvPr>
          <p:cNvSpPr txBox="1">
            <a:spLocks/>
          </p:cNvSpPr>
          <p:nvPr/>
        </p:nvSpPr>
        <p:spPr>
          <a:xfrm>
            <a:off x="1037845" y="1738202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Affiliate Marketing in sintesi: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2711E1-8D7D-4237-82D4-E957FBF0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56" y="2374306"/>
            <a:ext cx="5073838" cy="4127423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01BF524A-2168-48C6-8459-6EC1F4A2EB2D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B1AACCE-C339-4226-9027-1201AECAC8B1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B47A009F-0DDC-4593-B79A-857F9BD84DFF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9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74D9D-177B-E4B6-17E1-0C5FB31AD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FB693-B96D-4814-3FB5-93675B09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CD635A-F5AE-5BA7-D476-6AA92F10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Cosa fanno le persone online?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4BC1DEC-BF63-E672-303C-6468A2C9FFF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E4951549-CF4F-273C-31CB-CB77CD3F5725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978817DE-3079-982F-5CAB-67703845A0DF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C9E526-DF01-CBB0-9D9B-67D55405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738203"/>
            <a:ext cx="9106678" cy="41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D7CF0A-54A8-2BDB-44C3-AF775FF7B39C}"/>
              </a:ext>
            </a:extLst>
          </p:cNvPr>
          <p:cNvSpPr txBox="1"/>
          <p:nvPr/>
        </p:nvSpPr>
        <p:spPr>
          <a:xfrm>
            <a:off x="1380929" y="5992594"/>
            <a:ext cx="9339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Chat/messaggistica,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ricerche 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sono in assoluto le attività più diffuse.</a:t>
            </a:r>
          </a:p>
        </p:txBody>
      </p:sp>
    </p:spTree>
    <p:extLst>
      <p:ext uri="{BB962C8B-B14F-4D97-AF65-F5344CB8AC3E}">
        <p14:creationId xmlns:p14="http://schemas.microsoft.com/office/powerpoint/2010/main" val="6823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7E420-AF6D-083F-E94B-FC55C3F8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CAB5C-B343-7973-2E2B-4C4D463E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61DC6-64B8-BC6C-0249-CB59767B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4952999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2A68E73-6488-AE3D-407A-671423D6F75F}"/>
              </a:ext>
            </a:extLst>
          </p:cNvPr>
          <p:cNvSpPr txBox="1">
            <a:spLocks/>
          </p:cNvSpPr>
          <p:nvPr/>
        </p:nvSpPr>
        <p:spPr>
          <a:xfrm>
            <a:off x="6449962" y="1102098"/>
            <a:ext cx="3068204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Guerrilla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F27B4C9-8621-AD48-BF46-A22F8FB5C831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107CBA3-A646-457F-824B-845D321DE1B0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C34BD32-E4AF-82D0-4AED-99873333CD8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1A3861D8-ABF0-18A2-CE3C-FE51E73C07CD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6" name="Immagine 5" descr="Immagine che contiene cielo, aria aperta, cartello, strada&#10;&#10;Descrizione generata automaticamente">
            <a:extLst>
              <a:ext uri="{FF2B5EF4-FFF2-40B4-BE49-F238E27FC236}">
                <a16:creationId xmlns:a16="http://schemas.microsoft.com/office/drawing/2014/main" id="{02BACE15-C450-91A2-A543-34B94EF1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23" y="1643269"/>
            <a:ext cx="10011154" cy="50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E7E0-43B1-7565-0203-5F7B6623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F2DB5-643C-7FEA-D7F1-71821AE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6E14C-7272-E352-4893-CFBCA01B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4952999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56A5A88-4C16-1D49-CE90-4142CD43164D}"/>
              </a:ext>
            </a:extLst>
          </p:cNvPr>
          <p:cNvSpPr txBox="1">
            <a:spLocks/>
          </p:cNvSpPr>
          <p:nvPr/>
        </p:nvSpPr>
        <p:spPr>
          <a:xfrm>
            <a:off x="6449962" y="1102098"/>
            <a:ext cx="3068204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Guerrilla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2B96825-DAF0-2ADC-70C2-FD543BA8FBE5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99C125-137C-5F78-277B-3C68C565D8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B079C5D9-5529-EAD1-289E-63C14D43781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11C7B39A-EF09-ECA0-3506-F4D40BE5A6BD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D7E0E8-36DF-8210-81E6-1F29164D073B}"/>
              </a:ext>
            </a:extLst>
          </p:cNvPr>
          <p:cNvSpPr txBox="1"/>
          <p:nvPr/>
        </p:nvSpPr>
        <p:spPr>
          <a:xfrm>
            <a:off x="1037845" y="1848554"/>
            <a:ext cx="101670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guerrilla</a:t>
            </a: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marketing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una strategia di marketing non convenzionale che utilizza tecniche innovative per promuovere prodotti o servizi</a:t>
            </a:r>
            <a:r>
              <a:rPr lang="it-IT" sz="20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Questo approccio mira a sorprendere e coinvolgere il pubblico in modo originale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creando un impatto duraturo nella mente dei consumatori.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505225-262C-1AC8-C9D7-66CD063D3227}"/>
              </a:ext>
            </a:extLst>
          </p:cNvPr>
          <p:cNvSpPr txBox="1"/>
          <p:nvPr/>
        </p:nvSpPr>
        <p:spPr>
          <a:xfrm>
            <a:off x="1037844" y="3335609"/>
            <a:ext cx="10167095" cy="266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Caratteristiche principali: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Creatività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Utilizza idee innovative e sorprendenti per attirare l'attenzione.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Basso costo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Spesso impiega metodi economici rispetto alle campagne pubblicitarie tradizionali, facendo leva su eventi, installazioni artistiche e social media.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Interazione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Favorisce il coinvolgimento diretto del pubblico, trasformando i consumatori in partecipanti attivi della campagna.</a:t>
            </a:r>
          </a:p>
        </p:txBody>
      </p:sp>
    </p:spTree>
    <p:extLst>
      <p:ext uri="{BB962C8B-B14F-4D97-AF65-F5344CB8AC3E}">
        <p14:creationId xmlns:p14="http://schemas.microsoft.com/office/powerpoint/2010/main" val="34719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E7E0-43B1-7565-0203-5F7B6623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47DE317-0560-4F29-8762-B815DC146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64" y="128449"/>
            <a:ext cx="3686186" cy="25834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EFF2DB5-643C-7FEA-D7F1-71821AE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6E14C-7272-E352-4893-CFBCA01B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4952999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56A5A88-4C16-1D49-CE90-4142CD43164D}"/>
              </a:ext>
            </a:extLst>
          </p:cNvPr>
          <p:cNvSpPr txBox="1">
            <a:spLocks/>
          </p:cNvSpPr>
          <p:nvPr/>
        </p:nvSpPr>
        <p:spPr>
          <a:xfrm>
            <a:off x="2085398" y="1586589"/>
            <a:ext cx="3068204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Guerrilla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2B96825-DAF0-2ADC-70C2-FD543BA8FBE5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99C125-137C-5F78-277B-3C68C565D8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B079C5D9-5529-EAD1-289E-63C14D43781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11C7B39A-EF09-ECA0-3506-F4D40BE5A6BD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D7E0E8-36DF-8210-81E6-1F29164D073B}"/>
              </a:ext>
            </a:extLst>
          </p:cNvPr>
          <p:cNvSpPr txBox="1"/>
          <p:nvPr/>
        </p:nvSpPr>
        <p:spPr>
          <a:xfrm>
            <a:off x="1037844" y="2389725"/>
            <a:ext cx="101670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Vantaggi del </a:t>
            </a:r>
            <a:r>
              <a:rPr lang="it-IT" b="1" dirty="0" err="1"/>
              <a:t>Guerrilla</a:t>
            </a:r>
            <a:r>
              <a:rPr lang="it-IT" b="1" dirty="0"/>
              <a:t> Marketing:</a:t>
            </a:r>
            <a:endParaRPr lang="it-IT" dirty="0"/>
          </a:p>
          <a:p>
            <a:pPr algn="just"/>
            <a:r>
              <a:rPr lang="it-IT" b="1" dirty="0"/>
              <a:t>Basso costo:</a:t>
            </a:r>
            <a:r>
              <a:rPr lang="it-IT" dirty="0"/>
              <a:t> Utilizza risorse limitate, rendendolo ideale per piccole imprese.</a:t>
            </a:r>
          </a:p>
          <a:p>
            <a:pPr algn="just"/>
            <a:r>
              <a:rPr lang="it-IT" b="1" dirty="0"/>
              <a:t>Alta creatività:</a:t>
            </a:r>
            <a:r>
              <a:rPr lang="it-IT" dirty="0"/>
              <a:t> Si basa su idee innovative che catturano l'attenzione.</a:t>
            </a:r>
          </a:p>
          <a:p>
            <a:pPr algn="just"/>
            <a:r>
              <a:rPr lang="it-IT" b="1" dirty="0" err="1"/>
              <a:t>Viralità</a:t>
            </a:r>
            <a:r>
              <a:rPr lang="it-IT" b="1" dirty="0"/>
              <a:t>:</a:t>
            </a:r>
            <a:r>
              <a:rPr lang="it-IT" dirty="0"/>
              <a:t> Le azioni sorprendenti o insolite tendono a generare passaparola e condivisioni sui social.</a:t>
            </a:r>
          </a:p>
          <a:p>
            <a:pPr algn="just"/>
            <a:r>
              <a:rPr lang="it-IT" b="1" dirty="0"/>
              <a:t>Impatto visivo:</a:t>
            </a:r>
            <a:r>
              <a:rPr lang="it-IT" dirty="0"/>
              <a:t> Può essere molto visibile e memorabile, creando un forte legame emotivo con il pubblico.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505225-262C-1AC8-C9D7-66CD063D3227}"/>
              </a:ext>
            </a:extLst>
          </p:cNvPr>
          <p:cNvSpPr txBox="1"/>
          <p:nvPr/>
        </p:nvSpPr>
        <p:spPr>
          <a:xfrm>
            <a:off x="1037844" y="4267764"/>
            <a:ext cx="10167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Svantaggi del </a:t>
            </a:r>
            <a:r>
              <a:rPr lang="it-IT" b="1" dirty="0" err="1"/>
              <a:t>Guerrilla</a:t>
            </a:r>
            <a:r>
              <a:rPr lang="it-IT" b="1" dirty="0"/>
              <a:t> Marketing:</a:t>
            </a:r>
            <a:endParaRPr lang="it-IT" dirty="0"/>
          </a:p>
          <a:p>
            <a:pPr algn="just"/>
            <a:r>
              <a:rPr lang="it-IT" b="1" dirty="0"/>
              <a:t>Rischio di fallimento:</a:t>
            </a:r>
            <a:r>
              <a:rPr lang="it-IT" dirty="0"/>
              <a:t> Se l'idea non è ben progettata, può non avere l'effetto desiderato.</a:t>
            </a:r>
          </a:p>
          <a:p>
            <a:pPr algn="just"/>
            <a:r>
              <a:rPr lang="it-IT" b="1" dirty="0"/>
              <a:t>Difficoltà nel misurare il successo:</a:t>
            </a:r>
            <a:r>
              <a:rPr lang="it-IT" dirty="0"/>
              <a:t> Risultati e ritorni sull'investimento possono essere difficili da monitorare.</a:t>
            </a:r>
          </a:p>
          <a:p>
            <a:pPr algn="just"/>
            <a:r>
              <a:rPr lang="it-IT" b="1" dirty="0"/>
              <a:t>Possibile reazione negativa:</a:t>
            </a:r>
            <a:r>
              <a:rPr lang="it-IT" dirty="0"/>
              <a:t> Il carattere non convenzionale può essere interpretato come invadente o fuori luogo.</a:t>
            </a:r>
          </a:p>
          <a:p>
            <a:pPr algn="just"/>
            <a:r>
              <a:rPr lang="it-IT" b="1" dirty="0"/>
              <a:t>Limitata portata:</a:t>
            </a:r>
            <a:r>
              <a:rPr lang="it-IT" dirty="0"/>
              <a:t> Può non raggiungere un pubblico vasto se non supportato da altre strategie di marketing.</a:t>
            </a:r>
          </a:p>
        </p:txBody>
      </p:sp>
    </p:spTree>
    <p:extLst>
      <p:ext uri="{BB962C8B-B14F-4D97-AF65-F5344CB8AC3E}">
        <p14:creationId xmlns:p14="http://schemas.microsoft.com/office/powerpoint/2010/main" val="18069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C6CD8-AFAE-0B67-43D6-F2ECFB03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A55A5-A3C0-A754-A0F9-240F4E0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75D0B-C296-C4A1-DD99-55875A7E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4952999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EFBDE7B-1F38-9B7B-DBC8-08F47612178D}"/>
              </a:ext>
            </a:extLst>
          </p:cNvPr>
          <p:cNvSpPr txBox="1">
            <a:spLocks/>
          </p:cNvSpPr>
          <p:nvPr/>
        </p:nvSpPr>
        <p:spPr>
          <a:xfrm>
            <a:off x="6449962" y="1102098"/>
            <a:ext cx="3068204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Guerrilla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ECE3E52-63A0-7EA9-D030-3BD6E07C9C16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70AB4E6-0A99-6912-AB31-A0056D40E5A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0ABD2E8-B6F1-ECB1-896F-A92A425B75C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609AE022-F2D0-9066-8828-F9BEC314336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88DD37-6E94-AAAB-5783-E022F85644E7}"/>
              </a:ext>
            </a:extLst>
          </p:cNvPr>
          <p:cNvSpPr txBox="1"/>
          <p:nvPr/>
        </p:nvSpPr>
        <p:spPr>
          <a:xfrm>
            <a:off x="438150" y="1885372"/>
            <a:ext cx="7280174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 di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Guerrilla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Marketing: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Flash mob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Eventi improvvisi che coinvolgono un gruppo di persone per sorprendere e intrattenere il pubblico.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Installazioni artistiche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Creazioni visive collocate in spazi pubblici per attirare l’attenzione su un marchio.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virale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Contenuti condivisi online che incoraggiano il passaparola e l’interazione sociale.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2AD9D7-308B-2739-BCB4-F61BFDC59A2F}"/>
              </a:ext>
            </a:extLst>
          </p:cNvPr>
          <p:cNvSpPr txBox="1"/>
          <p:nvPr/>
        </p:nvSpPr>
        <p:spPr>
          <a:xfrm>
            <a:off x="3082143" y="5500152"/>
            <a:ext cx="60277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Creare un’esperienza memorabile e stimolare il passaparola, aumentando la visibilità del marchio e la 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</a:t>
            </a:r>
            <a:r>
              <a:rPr lang="it-IT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magine 5" descr="Immagine che contiene trasporto, veicolo, ruota, testo">
            <a:extLst>
              <a:ext uri="{FF2B5EF4-FFF2-40B4-BE49-F238E27FC236}">
                <a16:creationId xmlns:a16="http://schemas.microsoft.com/office/drawing/2014/main" id="{9592309A-34E9-E6BB-D537-056ABFB3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64" y="1981767"/>
            <a:ext cx="3754378" cy="26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E7E0-43B1-7565-0203-5F7B6623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F2DB5-643C-7FEA-D7F1-71821AE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6E14C-7272-E352-4893-CFBCA01B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4952999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56A5A88-4C16-1D49-CE90-4142CD43164D}"/>
              </a:ext>
            </a:extLst>
          </p:cNvPr>
          <p:cNvSpPr txBox="1">
            <a:spLocks/>
          </p:cNvSpPr>
          <p:nvPr/>
        </p:nvSpPr>
        <p:spPr>
          <a:xfrm>
            <a:off x="2085398" y="1586589"/>
            <a:ext cx="3068204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Nudging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2B96825-DAF0-2ADC-70C2-FD543BA8FBE5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99C125-137C-5F78-277B-3C68C565D8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B079C5D9-5529-EAD1-289E-63C14D43781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11C7B39A-EF09-ECA0-3506-F4D40BE5A6BD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D7E0E8-36DF-8210-81E6-1F29164D073B}"/>
              </a:ext>
            </a:extLst>
          </p:cNvPr>
          <p:cNvSpPr txBox="1"/>
          <p:nvPr/>
        </p:nvSpPr>
        <p:spPr>
          <a:xfrm>
            <a:off x="987060" y="2788967"/>
            <a:ext cx="10167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b="1" dirty="0" err="1"/>
              <a:t>nudging</a:t>
            </a:r>
            <a:r>
              <a:rPr lang="it-IT" dirty="0"/>
              <a:t> nel marketing è una tecnica che </a:t>
            </a:r>
            <a:r>
              <a:rPr lang="it-IT" b="1" u="sng" dirty="0"/>
              <a:t>guida il comportamento dei consumatori verso determinate scelte</a:t>
            </a:r>
            <a:r>
              <a:rPr lang="it-IT" u="sng" dirty="0"/>
              <a:t>, senza imporle o limitarle</a:t>
            </a:r>
            <a:r>
              <a:rPr lang="it-IT" dirty="0"/>
              <a:t>, sfruttando principi psicologici e cognitivi. Deriva dall'economia comportamentale e si basa sull'idea che piccoli cambiamenti nel contesto decisionale possono influenzare significativamente le decisioni delle persone.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505225-262C-1AC8-C9D7-66CD063D3227}"/>
              </a:ext>
            </a:extLst>
          </p:cNvPr>
          <p:cNvSpPr txBox="1"/>
          <p:nvPr/>
        </p:nvSpPr>
        <p:spPr>
          <a:xfrm>
            <a:off x="1693630" y="4195261"/>
            <a:ext cx="85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Esempi di </a:t>
            </a:r>
            <a:r>
              <a:rPr lang="it-IT" b="1" dirty="0" err="1"/>
              <a:t>Nudging</a:t>
            </a:r>
            <a:r>
              <a:rPr lang="it-IT" b="1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Posizionamento dei prodotti</a:t>
            </a:r>
            <a:r>
              <a:rPr lang="it-IT" dirty="0"/>
              <a:t>: disporre prodotti più salutari all'altezza degli occhi nei supermercati per incentivarne l'acquisto.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Scelte predefinite (default options)</a:t>
            </a:r>
            <a:r>
              <a:rPr lang="it-IT" dirty="0"/>
              <a:t>: proporre un'opzione preimpostata, come l'iscrizione automatica a una newsletter.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Ancoraggio</a:t>
            </a:r>
            <a:r>
              <a:rPr lang="it-IT" dirty="0"/>
              <a:t>: mostrare un prezzo scontato accanto al prezzo originale per enfatizzare il valore percepito dell'offerta.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551232-4337-4283-BC79-1E9ABCC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02" y="204456"/>
            <a:ext cx="4437039" cy="25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E7E0-43B1-7565-0203-5F7B6623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F2DB5-643C-7FEA-D7F1-71821AE0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6E14C-7272-E352-4893-CFBCA01B6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4952999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56A5A88-4C16-1D49-CE90-4142CD43164D}"/>
              </a:ext>
            </a:extLst>
          </p:cNvPr>
          <p:cNvSpPr txBox="1">
            <a:spLocks/>
          </p:cNvSpPr>
          <p:nvPr/>
        </p:nvSpPr>
        <p:spPr>
          <a:xfrm>
            <a:off x="1843539" y="1879912"/>
            <a:ext cx="3551922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Nudging ed E-Marketing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2B96825-DAF0-2ADC-70C2-FD543BA8FBE5}"/>
              </a:ext>
            </a:extLst>
          </p:cNvPr>
          <p:cNvSpPr txBox="1">
            <a:spLocks/>
          </p:cNvSpPr>
          <p:nvPr/>
        </p:nvSpPr>
        <p:spPr>
          <a:xfrm>
            <a:off x="1037845" y="2913655"/>
            <a:ext cx="9905998" cy="323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99C125-137C-5F78-277B-3C68C565D8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B079C5D9-5529-EAD1-289E-63C14D43781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11C7B39A-EF09-ECA0-3506-F4D40BE5A6BD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505225-262C-1AC8-C9D7-66CD063D3227}"/>
              </a:ext>
            </a:extLst>
          </p:cNvPr>
          <p:cNvSpPr txBox="1"/>
          <p:nvPr/>
        </p:nvSpPr>
        <p:spPr>
          <a:xfrm>
            <a:off x="1143001" y="2992316"/>
            <a:ext cx="94214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Urgenza e scarsità</a:t>
            </a:r>
            <a:r>
              <a:rPr lang="it-IT" b="1" dirty="0"/>
              <a:t>: </a:t>
            </a:r>
            <a:r>
              <a:rPr lang="it-IT" dirty="0"/>
              <a:t>messaggi come "Solo 3 pezzi rimasti!" o "Offerta valida fino a mezzanotte" per spingere all'acquisto immediato.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Social </a:t>
            </a:r>
            <a:r>
              <a:rPr lang="it-IT" b="1" u="sng" dirty="0" err="1"/>
              <a:t>proof</a:t>
            </a:r>
            <a:r>
              <a:rPr lang="it-IT" dirty="0"/>
              <a:t>: mostrare recensioni, valutazioni o messaggi come "50 persone hanno acquistato questo prodotto oggi" per aumentare la fiducia.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Call-to-action ottimizzate</a:t>
            </a:r>
            <a:r>
              <a:rPr lang="it-IT" dirty="0"/>
              <a:t>: pulsanti evidenziati come "Compra ora" o "Prova gratis" per rendere le scelte più evidenti.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/>
              <a:t>Default options</a:t>
            </a:r>
            <a:r>
              <a:rPr lang="it-IT" dirty="0"/>
              <a:t>: selezionare automaticamente opzioni come la consegna standard gratuita o l'iscrizione a servizi ricorrenti.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u="sng" dirty="0" err="1"/>
              <a:t>Gamification</a:t>
            </a:r>
            <a:r>
              <a:rPr lang="it-IT" dirty="0"/>
              <a:t>: incentivi come badge o sconti progressivi per incoraggiare ulteriori acquisti.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551232-4337-4283-BC79-1E9ABCC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02" y="204456"/>
            <a:ext cx="4437039" cy="25032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3BC225-786A-4497-8F92-FE907143A140}"/>
              </a:ext>
            </a:extLst>
          </p:cNvPr>
          <p:cNvSpPr txBox="1"/>
          <p:nvPr/>
        </p:nvSpPr>
        <p:spPr>
          <a:xfrm>
            <a:off x="7916641" y="5873590"/>
            <a:ext cx="292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hlinkClick r:id="rId3"/>
              </a:rPr>
              <a:t>PROVA ORA!</a:t>
            </a:r>
            <a:endParaRPr lang="it-IT" sz="4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271CA1-D1AE-49A7-82DC-79AEA1884150}"/>
              </a:ext>
            </a:extLst>
          </p:cNvPr>
          <p:cNvSpPr txBox="1"/>
          <p:nvPr/>
        </p:nvSpPr>
        <p:spPr>
          <a:xfrm>
            <a:off x="1691265" y="5952715"/>
            <a:ext cx="5743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b="1" dirty="0" err="1"/>
              <a:t>nudging</a:t>
            </a:r>
            <a:r>
              <a:rPr lang="it-IT" b="1" dirty="0"/>
              <a:t> </a:t>
            </a:r>
            <a:r>
              <a:rPr lang="it-IT" dirty="0"/>
              <a:t>è a volte utilizzato anche in combinazione col </a:t>
            </a:r>
            <a:r>
              <a:rPr lang="it-IT" dirty="0" err="1"/>
              <a:t>Guerrilla</a:t>
            </a:r>
            <a:r>
              <a:rPr lang="it-IT" dirty="0"/>
              <a:t> Marketing per offrirne una versione più «leggera».</a:t>
            </a:r>
          </a:p>
        </p:txBody>
      </p:sp>
    </p:spTree>
    <p:extLst>
      <p:ext uri="{BB962C8B-B14F-4D97-AF65-F5344CB8AC3E}">
        <p14:creationId xmlns:p14="http://schemas.microsoft.com/office/powerpoint/2010/main" val="1922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Automation Vector Icon Isolated On Transparent Background, Automation..  Royalty Free Cliparts, Vectors, And Stock Illustration. Image 107173321.">
            <a:extLst>
              <a:ext uri="{FF2B5EF4-FFF2-40B4-BE49-F238E27FC236}">
                <a16:creationId xmlns:a16="http://schemas.microsoft.com/office/drawing/2014/main" id="{86907015-38D9-4235-9451-F038CF0AA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25590" r="19921" b="30527"/>
          <a:stretch/>
        </p:blipFill>
        <p:spPr bwMode="auto">
          <a:xfrm rot="16200000">
            <a:off x="8564342" y="3974190"/>
            <a:ext cx="3008298" cy="21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1738203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Automazioni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279375"/>
            <a:ext cx="9905998" cy="1149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Azioni ripetitive che possono essere svolte da software progettati per attività di marketing (software di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Authomation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). È possibile 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automatizzare compiti ricorrenti, in modo da guadagnare in efficienz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a:</a:t>
            </a:r>
          </a:p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Newsletter (e-mail automatiche con cadenza periodica)</a:t>
            </a:r>
          </a:p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SMS</a:t>
            </a:r>
          </a:p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Post programmati sui social</a:t>
            </a:r>
          </a:p>
          <a:p>
            <a:pPr lvl="1"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E-mail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autoresponder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(risposte automatiche precompilate)</a:t>
            </a:r>
          </a:p>
          <a:p>
            <a:pPr lvl="1" algn="just"/>
            <a:endParaRPr lang="es-ES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08F874-1BDB-4DBE-A534-6B4408B6D36E}"/>
              </a:ext>
            </a:extLst>
          </p:cNvPr>
          <p:cNvSpPr txBox="1"/>
          <p:nvPr/>
        </p:nvSpPr>
        <p:spPr>
          <a:xfrm>
            <a:off x="1391574" y="5294237"/>
            <a:ext cx="65273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software di automazione del marketing consente agli esperti di marketing di creare set di istruzioni, chiamati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flussi di lavoro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per automatizzare questi processi.</a:t>
            </a:r>
          </a:p>
        </p:txBody>
      </p:sp>
      <p:pic>
        <p:nvPicPr>
          <p:cNvPr id="9" name="Picture 26" descr="Automation Vector Icon Isolated On Transparent Background, Automation..  Royalty Free Cliparts, Vectors, And Stock Illustration. Image 107173321.">
            <a:extLst>
              <a:ext uri="{FF2B5EF4-FFF2-40B4-BE49-F238E27FC236}">
                <a16:creationId xmlns:a16="http://schemas.microsoft.com/office/drawing/2014/main" id="{85388876-CA72-49E4-8C1F-64041124F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25590" r="19921" b="30527"/>
          <a:stretch/>
        </p:blipFill>
        <p:spPr bwMode="auto">
          <a:xfrm rot="10800000">
            <a:off x="8192195" y="126723"/>
            <a:ext cx="296196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9480EA06-85C7-4D4C-BED9-63097D942CA2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23C1381B-3640-417E-BFE4-08B736363906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F90719DA-603C-4DF9-8F91-84FFD4E9DAB4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2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1738203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E-Mail Marketing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279375"/>
            <a:ext cx="10125024" cy="1369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L’email è spesso usata per le aziende per rimanere in contatto con il proprio pubblico e promuovere contenuti, offerte, eventi e attività legate al proprio brand o prodotto. 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I tipi di email che puoi inviare con una strategia di email marketing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 includono: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AE3256-3DF7-42AC-BB9B-BAA9CF614098}"/>
              </a:ext>
            </a:extLst>
          </p:cNvPr>
          <p:cNvSpPr txBox="1"/>
          <p:nvPr/>
        </p:nvSpPr>
        <p:spPr>
          <a:xfrm>
            <a:off x="1143001" y="3763011"/>
            <a:ext cx="93185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 Mail di benvenuto ai nuovi consumatori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 Sottoscrizione al sito/blog tramite newsletter e invio di articoli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 Creazione di una lista di contatti invitando i visitatori a scaricare una risorsa dal    </a:t>
            </a:r>
          </a:p>
          <a:p>
            <a:pPr algn="just" fontAlgn="base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  	proprio sito e a lasciare i propri dati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 Promozioni verso vostri prodotti e programmi fedeltà per i membri della     	community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 Suggerimenti o consigli di valore, per interessare il potenziale cliente</a:t>
            </a:r>
          </a:p>
        </p:txBody>
      </p:sp>
      <p:pic>
        <p:nvPicPr>
          <p:cNvPr id="3074" name="Picture 2" descr="Email, gmail, logo, mail, social, social media icon">
            <a:extLst>
              <a:ext uri="{FF2B5EF4-FFF2-40B4-BE49-F238E27FC236}">
                <a16:creationId xmlns:a16="http://schemas.microsoft.com/office/drawing/2014/main" id="{54B2D5FC-D156-4B2A-8FCD-0110A3301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b="9307"/>
          <a:stretch/>
        </p:blipFill>
        <p:spPr bwMode="auto">
          <a:xfrm>
            <a:off x="8602824" y="247616"/>
            <a:ext cx="2165499" cy="17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7BFC8D92-5878-4745-BAEC-27498F9DF2C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54A5205F-9CA7-40C7-A8F4-1BE2EA80884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E95584D8-79A1-4517-83F5-AD4C24B918F4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8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1669114"/>
            <a:ext cx="3426000" cy="536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 PR - Definizioni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251909"/>
            <a:ext cx="7683368" cy="1867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termine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PR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riferisce all’insieme di tecniche e strategie online mirate a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promuovere prodotti, servizi o l’immagine di un brand, costruendo e gestendo relazioni digitali per migliorare visibilità, reputazione e autorevolezza</a:t>
            </a:r>
            <a:endParaRPr lang="it-IT" sz="22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264F61-F934-4B24-B2FC-949E20DCB20A}"/>
              </a:ext>
            </a:extLst>
          </p:cNvPr>
          <p:cNvSpPr txBox="1">
            <a:spLocks/>
          </p:cNvSpPr>
          <p:nvPr/>
        </p:nvSpPr>
        <p:spPr>
          <a:xfrm>
            <a:off x="1037845" y="4096863"/>
            <a:ext cx="7535884" cy="536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Obiettivo: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aumentare visibilità, migliorare la reputazione e favorire il passaparola (WOM)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4E67CA-B92E-40F8-9ECC-8183086A4E13}"/>
              </a:ext>
            </a:extLst>
          </p:cNvPr>
          <p:cNvSpPr txBox="1"/>
          <p:nvPr/>
        </p:nvSpPr>
        <p:spPr>
          <a:xfrm>
            <a:off x="1037845" y="5401959"/>
            <a:ext cx="7535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Similitudine con le PR tradizionali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stesse finalità, ma con strumenti e canali digitali (blog, social media, media online).</a:t>
            </a:r>
            <a:endParaRPr lang="it-IT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F8DAF00-8E4B-42C7-8F56-B6AB72CC3AD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26E723F-F4DF-4744-9B54-1088854F61A9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2E2F0C25-FB10-46D2-BE78-25B013287C2C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6" name="Immagine 15" descr="Immagine che contiene vestiti, calzature, testo, Elementi grafici&#10;&#10;Descrizione generata automaticamente">
            <a:extLst>
              <a:ext uri="{FF2B5EF4-FFF2-40B4-BE49-F238E27FC236}">
                <a16:creationId xmlns:a16="http://schemas.microsoft.com/office/drawing/2014/main" id="{3B1DCB3B-C346-89CD-7BB3-B76C41E5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361" y="230562"/>
            <a:ext cx="2870375" cy="28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</a:rPr>
              <a:t>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4" y="1650326"/>
            <a:ext cx="990599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 PR – Principali attività</a:t>
            </a:r>
          </a:p>
          <a:p>
            <a:pPr marL="0" indent="0" algn="just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264F61-F934-4B24-B2FC-949E20DCB20A}"/>
              </a:ext>
            </a:extLst>
          </p:cNvPr>
          <p:cNvSpPr txBox="1">
            <a:spLocks/>
          </p:cNvSpPr>
          <p:nvPr/>
        </p:nvSpPr>
        <p:spPr>
          <a:xfrm>
            <a:off x="999599" y="2279374"/>
            <a:ext cx="9982489" cy="4222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FE7BED9-26AD-4006-BB6B-5490743D604E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00D4872-099C-4B16-9EFA-672B07C19A2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475D508A-276A-41AB-94C4-BA4A6B01E68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59BBE6-7423-9CBD-AB29-47CC25BF4C79}"/>
              </a:ext>
            </a:extLst>
          </p:cNvPr>
          <p:cNvSpPr txBox="1"/>
          <p:nvPr/>
        </p:nvSpPr>
        <p:spPr>
          <a:xfrm>
            <a:off x="644552" y="2933063"/>
            <a:ext cx="890256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Creazione di contenuti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ottimizzati per motori di ricerca (SEO, tag, keyword).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Gestione dei profili social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comunicazione diretta con il pubblico.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Assistenza clienti e post-vendita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rispondere a domande e reclami online.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Monitoraggio della rete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di ciò che si dice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prodotti, servizi ed eventi.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 of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(WOM)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incentivare e alimentare il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passaparola positivo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Aggiornamento continuo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seguire piattaforme e canali dove il target è attivo.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Valutazione dei risultati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utilizzo di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indicatori chiave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come feedback e menzioni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BA5B44F-346D-6712-77DD-02768259F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4"/>
          <a:stretch/>
        </p:blipFill>
        <p:spPr>
          <a:xfrm>
            <a:off x="8049956" y="1"/>
            <a:ext cx="4104092" cy="32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89F84-822D-A2B4-991B-5BC9EF57F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82834-1A98-E412-878C-5761DC9E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B1F17A-5186-4495-1817-AC17EC94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Cosa fanno le persone online?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CDB05CF-CC1E-0AE0-F5C6-1B46E52DDF6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AC7F906-E7A0-D006-EC66-7DF98ECD4A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E6AF7689-636D-0E63-C883-63A8DF169B9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D87C98-0D04-F8A0-3EA7-02009EFD12A5}"/>
              </a:ext>
            </a:extLst>
          </p:cNvPr>
          <p:cNvSpPr txBox="1"/>
          <p:nvPr/>
        </p:nvSpPr>
        <p:spPr>
          <a:xfrm>
            <a:off x="1143001" y="1648499"/>
            <a:ext cx="9339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Nel complesso, un insight fondamentale che emerge da questi dati è che</a:t>
            </a:r>
            <a:r>
              <a:rPr lang="it-IT" sz="2000" b="1" dirty="0"/>
              <a:t> i social media ora riguardano tanto l’intrattenimento quanto la connessione sociale.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077FB4-0626-BBD5-EFDF-9503C1CB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8" y="2379712"/>
            <a:ext cx="8299579" cy="42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35638A-0284-DECE-AA18-B944F5D4DD48}"/>
              </a:ext>
            </a:extLst>
          </p:cNvPr>
          <p:cNvSpPr txBox="1"/>
          <p:nvPr/>
        </p:nvSpPr>
        <p:spPr>
          <a:xfrm>
            <a:off x="219074" y="3359022"/>
            <a:ext cx="2547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Ma quindi… QUAL È IL SOCIAL PIU’ DIFFUSO IN ASSOLUTO?</a:t>
            </a: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Altri strumenti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4" y="1650326"/>
            <a:ext cx="3907018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 PR e Social Media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264F61-F934-4B24-B2FC-949E20DCB20A}"/>
              </a:ext>
            </a:extLst>
          </p:cNvPr>
          <p:cNvSpPr txBox="1">
            <a:spLocks/>
          </p:cNvSpPr>
          <p:nvPr/>
        </p:nvSpPr>
        <p:spPr>
          <a:xfrm>
            <a:off x="1252241" y="2158710"/>
            <a:ext cx="9533746" cy="8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tabella seguente evidenzia le principali differenze tra le attività di Digital PR e quelle degli influencer sui social, mettendo a confronto obiettivi, canali e ruoli.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7448614-417C-4BA6-A7A8-49AD61E47DB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46746E-E03B-4E56-AFCE-0EC7D88AC385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31BA023F-DA80-4A4E-98C9-055921A8F04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779D61D-3EC5-EC3B-1CE4-323E4D2CB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63153"/>
              </p:ext>
            </p:extLst>
          </p:nvPr>
        </p:nvGraphicFramePr>
        <p:xfrm>
          <a:off x="1356852" y="2959509"/>
          <a:ext cx="9429135" cy="37085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8637">
                  <a:extLst>
                    <a:ext uri="{9D8B030D-6E8A-4147-A177-3AD203B41FA5}">
                      <a16:colId xmlns:a16="http://schemas.microsoft.com/office/drawing/2014/main" val="2592287743"/>
                    </a:ext>
                  </a:extLst>
                </a:gridCol>
                <a:gridCol w="3410255">
                  <a:extLst>
                    <a:ext uri="{9D8B030D-6E8A-4147-A177-3AD203B41FA5}">
                      <a16:colId xmlns:a16="http://schemas.microsoft.com/office/drawing/2014/main" val="937208419"/>
                    </a:ext>
                  </a:extLst>
                </a:gridCol>
                <a:gridCol w="3270243">
                  <a:extLst>
                    <a:ext uri="{9D8B030D-6E8A-4147-A177-3AD203B41FA5}">
                      <a16:colId xmlns:a16="http://schemas.microsoft.com/office/drawing/2014/main" val="3561841564"/>
                    </a:ext>
                  </a:extLst>
                </a:gridCol>
              </a:tblGrid>
              <a:tr h="511278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Caratteristica analizzata</a:t>
                      </a:r>
                      <a:endParaRPr lang="it-IT" sz="2000" dirty="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Digital PR</a:t>
                      </a:r>
                      <a:endParaRPr lang="it-IT" sz="2000" dirty="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Influencer sui social</a:t>
                      </a:r>
                      <a:endParaRPr lang="it-IT" sz="2000" dirty="0"/>
                    </a:p>
                  </a:txBody>
                  <a:tcPr marL="90813" marR="90813" marT="45407" marB="45407" anchor="ctr"/>
                </a:tc>
                <a:extLst>
                  <a:ext uri="{0D108BD9-81ED-4DB2-BD59-A6C34878D82A}">
                    <a16:rowId xmlns:a16="http://schemas.microsoft.com/office/drawing/2014/main" val="1210565710"/>
                  </a:ext>
                </a:extLst>
              </a:tr>
              <a:tr h="628018">
                <a:tc>
                  <a:txBody>
                    <a:bodyPr/>
                    <a:lstStyle/>
                    <a:p>
                      <a:r>
                        <a:rPr lang="it-IT" sz="1800" b="1"/>
                        <a:t>Focus</a:t>
                      </a:r>
                      <a:endParaRPr lang="it-IT" sz="180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Gestione reputazione e relazioni strategiche</a:t>
                      </a:r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Promozione diretta verso la propria community</a:t>
                      </a:r>
                    </a:p>
                  </a:txBody>
                  <a:tcPr marL="90813" marR="90813" marT="45407" marB="45407" anchor="ctr"/>
                </a:tc>
                <a:extLst>
                  <a:ext uri="{0D108BD9-81ED-4DB2-BD59-A6C34878D82A}">
                    <a16:rowId xmlns:a16="http://schemas.microsoft.com/office/drawing/2014/main" val="27046909"/>
                  </a:ext>
                </a:extLst>
              </a:tr>
              <a:tr h="628018">
                <a:tc>
                  <a:txBody>
                    <a:bodyPr/>
                    <a:lstStyle/>
                    <a:p>
                      <a:r>
                        <a:rPr lang="it-IT" sz="1800" b="1"/>
                        <a:t>Canali utilizzati</a:t>
                      </a:r>
                      <a:endParaRPr lang="it-IT" sz="180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Blog, media online, siti web, social media</a:t>
                      </a:r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Social media (Instagram, TikTok, YouTube, ecc.)</a:t>
                      </a:r>
                    </a:p>
                  </a:txBody>
                  <a:tcPr marL="90813" marR="90813" marT="45407" marB="45407" anchor="ctr"/>
                </a:tc>
                <a:extLst>
                  <a:ext uri="{0D108BD9-81ED-4DB2-BD59-A6C34878D82A}">
                    <a16:rowId xmlns:a16="http://schemas.microsoft.com/office/drawing/2014/main" val="1242864161"/>
                  </a:ext>
                </a:extLst>
              </a:tr>
              <a:tr h="628018">
                <a:tc>
                  <a:txBody>
                    <a:bodyPr/>
                    <a:lstStyle/>
                    <a:p>
                      <a:r>
                        <a:rPr lang="it-IT" sz="1800" b="1"/>
                        <a:t>Ruolo</a:t>
                      </a:r>
                      <a:endParaRPr lang="it-IT" sz="180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Stratega: lavora dietro le quinte</a:t>
                      </a:r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Creatore di contenuti e volto del messaggio</a:t>
                      </a:r>
                    </a:p>
                  </a:txBody>
                  <a:tcPr marL="90813" marR="90813" marT="45407" marB="45407" anchor="ctr"/>
                </a:tc>
                <a:extLst>
                  <a:ext uri="{0D108BD9-81ED-4DB2-BD59-A6C34878D82A}">
                    <a16:rowId xmlns:a16="http://schemas.microsoft.com/office/drawing/2014/main" val="3273187615"/>
                  </a:ext>
                </a:extLst>
              </a:tr>
              <a:tr h="628018">
                <a:tc>
                  <a:txBody>
                    <a:bodyPr/>
                    <a:lstStyle/>
                    <a:p>
                      <a:r>
                        <a:rPr lang="it-IT" sz="1800" b="1"/>
                        <a:t>Obiettivo</a:t>
                      </a:r>
                      <a:endParaRPr lang="it-IT" sz="180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Migliorare visibilità, autorevolezza, SEO</a:t>
                      </a:r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Generare engagement e vendite</a:t>
                      </a:r>
                    </a:p>
                  </a:txBody>
                  <a:tcPr marL="90813" marR="90813" marT="45407" marB="45407" anchor="ctr"/>
                </a:tc>
                <a:extLst>
                  <a:ext uri="{0D108BD9-81ED-4DB2-BD59-A6C34878D82A}">
                    <a16:rowId xmlns:a16="http://schemas.microsoft.com/office/drawing/2014/main" val="602289800"/>
                  </a:ext>
                </a:extLst>
              </a:tr>
              <a:tr h="628018">
                <a:tc>
                  <a:txBody>
                    <a:bodyPr/>
                    <a:lstStyle/>
                    <a:p>
                      <a:r>
                        <a:rPr lang="it-IT" sz="1800" b="1"/>
                        <a:t>Misurabilità</a:t>
                      </a:r>
                      <a:endParaRPr lang="it-IT" sz="1800"/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Link, citazioni, menzioni, copertura media</a:t>
                      </a:r>
                    </a:p>
                  </a:txBody>
                  <a:tcPr marL="90813" marR="90813" marT="45407" marB="45407"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Like, commenti, condivisioni, vendite dirette</a:t>
                      </a:r>
                    </a:p>
                  </a:txBody>
                  <a:tcPr marL="90813" marR="90813" marT="45407" marB="45407" anchor="ctr"/>
                </a:tc>
                <a:extLst>
                  <a:ext uri="{0D108BD9-81ED-4DB2-BD59-A6C34878D82A}">
                    <a16:rowId xmlns:a16="http://schemas.microsoft.com/office/drawing/2014/main" val="177618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9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844" y="1014220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COMUNICAZIONE D’IMPRESA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4" y="1650325"/>
            <a:ext cx="9905998" cy="123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 comunicazione d’impresa è l’insieme delle tecniche e attività attraverso cui un’azienda trasmette il suo messaggio, si presenta al mercato e interagisce con i suoi interlocutori (interni ed esterni).</a:t>
            </a:r>
          </a:p>
          <a:p>
            <a:pPr algn="just"/>
            <a:endParaRPr lang="es-ES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39734B-8464-4232-972B-550529F6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15" y="3245408"/>
            <a:ext cx="4034535" cy="3111005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8F4A0EF-938E-4673-B0D1-E436FBA89D7E}"/>
              </a:ext>
            </a:extLst>
          </p:cNvPr>
          <p:cNvSpPr txBox="1">
            <a:spLocks/>
          </p:cNvSpPr>
          <p:nvPr/>
        </p:nvSpPr>
        <p:spPr>
          <a:xfrm>
            <a:off x="950546" y="2880853"/>
            <a:ext cx="6792587" cy="3475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Ruolo Evolutivo:</a:t>
            </a:r>
          </a:p>
          <a:p>
            <a:pPr algn="just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passato: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comunicazione d’impresa aveva principalmente un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ruolo tattico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 esempio, pubblicità e promozioni)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focalizzandosi sul raggiungimento di risultati immediati e visibili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Oggi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È diventata una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funzione strategica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fondamentale per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costruire una relazione duratura con i clienti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migliorare la reputazione e supportare il raggiungimento degli obiettivi aziendali.</a:t>
            </a:r>
            <a:endParaRPr lang="es-ES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03F6CE79-A27B-42D5-800A-DD247AB81DEE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145BB3F-625A-402D-A151-7A52FC8D531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4AD55FF1-FBB6-4CFF-8F89-4CD8C50BBBA4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4" y="1650325"/>
            <a:ext cx="9905998" cy="4990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C7FC43D-0CD1-40A4-B9C2-49DD99B383DD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9D277D22-B627-4CC1-8844-D907CAAB3DC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1B53EC96-DCBA-4549-B0AA-5DFCBC044B4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D3FB91-F474-A744-9916-19465ABF17D3}"/>
              </a:ext>
            </a:extLst>
          </p:cNvPr>
          <p:cNvSpPr txBox="1"/>
          <p:nvPr/>
        </p:nvSpPr>
        <p:spPr>
          <a:xfrm>
            <a:off x="828367" y="1650324"/>
            <a:ext cx="68506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commerciale: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Promuove prodotti e servizi.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Gestisce le relazioni con consumatori intermedi e finali.</a:t>
            </a:r>
          </a:p>
          <a:p>
            <a:pPr lvl="1" algn="just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organizzativa: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informazioni tra reparti e dipendenti.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Esterna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comunicazioni con fornitori e partner per raggiungere obiettivi aziendali.</a:t>
            </a:r>
          </a:p>
          <a:p>
            <a:pPr lvl="1" algn="just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83A5519D-C603-30C5-EBDD-A91EE8749434}"/>
              </a:ext>
            </a:extLst>
          </p:cNvPr>
          <p:cNvSpPr txBox="1">
            <a:spLocks/>
          </p:cNvSpPr>
          <p:nvPr/>
        </p:nvSpPr>
        <p:spPr>
          <a:xfrm>
            <a:off x="1037844" y="1014220"/>
            <a:ext cx="7437562" cy="6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COMUNICAZIONE D’IMPRESA – Le quattro Aree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 descr="Immagine che contiene vestiti, persona, Viso umano, uomo">
            <a:extLst>
              <a:ext uri="{FF2B5EF4-FFF2-40B4-BE49-F238E27FC236}">
                <a16:creationId xmlns:a16="http://schemas.microsoft.com/office/drawing/2014/main" id="{683B6B42-70CF-2CF6-6C86-7B8B9218B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16" y="246920"/>
            <a:ext cx="3740027" cy="265310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41D4C90-314F-935B-B1D2-4D0A951AEA5A}"/>
              </a:ext>
            </a:extLst>
          </p:cNvPr>
          <p:cNvSpPr txBox="1"/>
          <p:nvPr/>
        </p:nvSpPr>
        <p:spPr>
          <a:xfrm>
            <a:off x="5095325" y="4333143"/>
            <a:ext cx="64482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economico-finanziaria: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risultati economici per decisioni interne.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Esterna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rapporti con azionisti, banche, e autorità.</a:t>
            </a:r>
          </a:p>
          <a:p>
            <a:pPr lvl="1"/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istituzionale: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Rafforza l’identità aziendale, la mission e i valori.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 a consolidare la reputazione del brand.</a:t>
            </a:r>
            <a:endParaRPr lang="it-IT" dirty="0"/>
          </a:p>
        </p:txBody>
      </p:sp>
      <p:sp>
        <p:nvSpPr>
          <p:cNvPr id="3" name="CasellaDiTesto 2">
            <a:hlinkClick r:id="rId4"/>
            <a:extLst>
              <a:ext uri="{FF2B5EF4-FFF2-40B4-BE49-F238E27FC236}">
                <a16:creationId xmlns:a16="http://schemas.microsoft.com/office/drawing/2014/main" id="{1FE00F06-3431-49D8-9F12-97C1CB008D9E}"/>
              </a:ext>
            </a:extLst>
          </p:cNvPr>
          <p:cNvSpPr txBox="1"/>
          <p:nvPr/>
        </p:nvSpPr>
        <p:spPr>
          <a:xfrm>
            <a:off x="1331649" y="5015883"/>
            <a:ext cx="316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COMUNICAZIONE AZIENDALE VIDEOGUIDA</a:t>
            </a:r>
          </a:p>
        </p:txBody>
      </p:sp>
    </p:spTree>
    <p:extLst>
      <p:ext uri="{BB962C8B-B14F-4D97-AF65-F5344CB8AC3E}">
        <p14:creationId xmlns:p14="http://schemas.microsoft.com/office/powerpoint/2010/main" val="32444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06070-7DA4-A3A9-F8B7-90124BF7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E0DA9E-225A-132B-B497-64C29D7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AE085C0-95EA-7226-DF28-85710CDED5EF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651A981-59F3-074D-114A-397C0AFB94A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5EDA3AED-6A77-0BE6-4466-5C697A85081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A18E28BD-BA87-7005-9CE5-9567BCD6DA69}"/>
              </a:ext>
            </a:extLst>
          </p:cNvPr>
          <p:cNvSpPr txBox="1">
            <a:spLocks/>
          </p:cNvSpPr>
          <p:nvPr/>
        </p:nvSpPr>
        <p:spPr>
          <a:xfrm>
            <a:off x="1037844" y="1014220"/>
            <a:ext cx="7437562" cy="6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4AB971-BA46-B687-1C12-B980F97FF990}"/>
              </a:ext>
            </a:extLst>
          </p:cNvPr>
          <p:cNvSpPr txBox="1"/>
          <p:nvPr/>
        </p:nvSpPr>
        <p:spPr>
          <a:xfrm>
            <a:off x="1037844" y="1941717"/>
            <a:ext cx="966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💡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Marketing nell’Era Digitale: Il Futuro è Oggi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🧑‍🤝‍🧑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"Customer First":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marketing moderno, </a:t>
            </a: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cliente non è solo al centro della strategia: è il punto di partenza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Soddisfare i bisogni e anticipare le aspettative crea relazioni durature e valore.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9985AE-A5F0-D093-AE9C-F95842326C72}"/>
              </a:ext>
            </a:extLst>
          </p:cNvPr>
          <p:cNvSpPr txBox="1"/>
          <p:nvPr/>
        </p:nvSpPr>
        <p:spPr>
          <a:xfrm>
            <a:off x="944438" y="3696043"/>
            <a:ext cx="966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🔑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Tecnologia + Creatività = Successo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Dalla SEO al Content Marketing,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ogni strumento digitale potenzia la capacità di comunicare, influenzare e connettersi con il pubblico giusto, al momento giusto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ED5B83-A948-57ED-D71A-06267BF172E1}"/>
              </a:ext>
            </a:extLst>
          </p:cNvPr>
          <p:cNvSpPr txBox="1"/>
          <p:nvPr/>
        </p:nvSpPr>
        <p:spPr>
          <a:xfrm>
            <a:off x="1037844" y="4911760"/>
            <a:ext cx="9662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💻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 Strategico, Agisci Digitale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Integrare tradizione e innovazione permette di trasformare idee in risultati, costruendo un impatto tangibile sul mercato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1A1933-F71B-6A9E-A25D-89C33979D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11457-C838-7C1C-30AF-10A4B594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7C34D41-E1E4-59A8-D46B-A8D366F36332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46390BF-5DF3-3F65-4743-F47AF9E985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29AAE831-D728-2269-20F1-7533709AA07D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DC38D0-FED6-D895-D965-F463A093A908}"/>
              </a:ext>
            </a:extLst>
          </p:cNvPr>
          <p:cNvSpPr txBox="1"/>
          <p:nvPr/>
        </p:nvSpPr>
        <p:spPr>
          <a:xfrm>
            <a:off x="1143001" y="1102098"/>
            <a:ext cx="1012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400" b="1" i="1" dirty="0"/>
              <a:t>«Se il prodotto è il cuore, il cliente è l’anima.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400" b="1" i="1" dirty="0"/>
              <a:t>La tecnologia? È il battito che li tiene insieme.»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it-IT" sz="2000" b="1" i="1" dirty="0"/>
              <a:t>(</a:t>
            </a:r>
            <a:r>
              <a:rPr lang="it-IT" sz="2000" b="1" i="1" dirty="0" err="1"/>
              <a:t>cit</a:t>
            </a:r>
            <a:r>
              <a:rPr lang="it-IT" sz="2000" b="1" i="1" dirty="0"/>
              <a:t>: ChatGPT)</a:t>
            </a:r>
            <a:endParaRPr lang="it-IT" sz="2000" i="1" dirty="0"/>
          </a:p>
        </p:txBody>
      </p:sp>
      <p:pic>
        <p:nvPicPr>
          <p:cNvPr id="5" name="Immagine 4" descr="Immagine che contiene concerto, luce, musica">
            <a:extLst>
              <a:ext uri="{FF2B5EF4-FFF2-40B4-BE49-F238E27FC236}">
                <a16:creationId xmlns:a16="http://schemas.microsoft.com/office/drawing/2014/main" id="{E4098A5E-BBBD-2118-4859-D72F53DBD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393" y="2400916"/>
            <a:ext cx="7033137" cy="40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>
            <a:extLst>
              <a:ext uri="{FF2B5EF4-FFF2-40B4-BE49-F238E27FC236}">
                <a16:creationId xmlns:a16="http://schemas.microsoft.com/office/drawing/2014/main" id="{38BFA449-4933-478B-B27D-ACCC557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4">
            <a:extLst>
              <a:ext uri="{FF2B5EF4-FFF2-40B4-BE49-F238E27FC236}">
                <a16:creationId xmlns:a16="http://schemas.microsoft.com/office/drawing/2014/main" id="{F21A37DB-EDD2-4025-A254-7FE5E4C7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708D40D6-935E-4579-ABE6-A99C7E33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9775315-32FD-4BD8-BB73-F51CD2C68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36A6870-9B40-41FF-B9F4-A6BA3B298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C710122E-DD96-4794-A7E0-04B497DA5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F4CBCBE-E77B-4F77-A0FC-8E53E8222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AADEE32-46BC-4B55-9FB4-EC09FF4B7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9C2E1A9-8937-452C-B9FC-E7359288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2F0D79A-B92A-42F1-9DC4-3768BB84C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F9A7FE6-2AA9-4245-A3FD-2B1E9B41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DBCDEBC-5990-40B3-B01F-0901475F5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F679A7F-49B5-4FB8-8861-39C0B1A78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5A941BD-9824-47D0-835E-824412568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788DF14-5749-40F7-9AFC-400AB2F61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1032387-9F5C-4637-A5BC-43C8FDFF3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0AE6232-915A-4EDB-BC6C-546E772D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4B47A13E-CFFB-493F-8C53-266B8A9D1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FD722CE-8752-4A08-B23F-764AB47D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42C13BD-E9AE-4C85-B32E-8913F9B2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598BDC2-ABB1-475A-89A7-29713D01C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2B080B8C-F78B-4171-A1BC-CA5BE0F56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71741891-D8A9-46B8-B264-5459DCF9E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A109E82B-1D08-4B6E-9B6C-FE2EC6D53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F35E73B8-CFFA-479A-9DE0-5300299D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B0B910CE-9CED-4630-9203-347D1B6D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D06A4D8D-E038-4ED6-9E80-4E91BA84A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5EC8C817-4C9E-45E8-B74C-729F1C3FB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26556E8-E6A7-4D81-9C6C-A69A8B611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BF75F646-19BF-4436-97C0-BE3EBEEF9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222B076E-642A-4E93-8143-3A8D88975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569DC54F-1DCD-40F9-B756-A79C3170C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D6F49EF9-430E-4A1B-9A18-6C247E71E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C94C2930-C094-4CF9-8449-60C7BAE98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B4FF864C-97F2-40BD-95D1-E47527BCB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E8804833-F6BB-4F88-BA24-F59429C71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29A4A3B0-4E15-432A-92DB-7B9E5760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3CAB34B1-2BFA-44A9-AC3E-D300B30B7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F92527C9-EADB-4C47-BA6A-E70AC9FEC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B9808241-C113-44CB-810B-CCBA18955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67AEC938-B302-4DA0-9A63-39F2BC34A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A1D4FCF-06B8-4AD3-A750-2B6C298C2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B99F5A7E-1A7F-43C2-AC7A-A1B877D0A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5B2DDAA2-7B26-47EF-B7D6-B00B653B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7050BAA0-A0C9-4670-B76F-CC87679BC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96F765D-D9A6-4D73-88D8-0DCC5012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30C0F78F-AC50-4DFA-B5A8-A68422EC0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8AD708C-6C0A-458D-A623-7669B917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2F29497E-2528-4481-99BB-8336C16E4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30DD109A-0A1F-4554-A865-B1062C525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39A1957F-65F0-4D6E-9F75-09614FFAC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B4F4BB93-11B2-400C-9549-C7FB7BF71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04B086A3-C06F-4862-A8A0-DB01FF3DD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202F0E1-86CF-4652-AA29-E28414647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8887D0AB-0624-47E1-906E-6686FA7DE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F54439EF-914B-4744-A1D7-FBD89813C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5" name="Group 70">
            <a:extLst>
              <a:ext uri="{FF2B5EF4-FFF2-40B4-BE49-F238E27FC236}">
                <a16:creationId xmlns:a16="http://schemas.microsoft.com/office/drawing/2014/main" id="{BA06356A-43DE-43CA-8CA4-0A33516F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15DE8DED-7A25-4B4F-B25E-FE7799792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D79A2725-75E4-4E7E-ABB1-06832AD0B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266172"/>
            <a:ext cx="5039783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TIC – IL MARKETING</a:t>
            </a:r>
            <a:endParaRPr lang="en-US" sz="44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79B4E6-D96E-40D8-89E4-B35417B0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53" y="5480050"/>
            <a:ext cx="4978516" cy="6905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cap="all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GRAZIE PER AVER PARTECIPATO!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957206D-2084-4CDA-A838-A71F3CA69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49EE7ED0-07AC-46CD-BB45-8A937F4E7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7CDCA357-A5A8-433C-A8A8-C2AA30419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86F12BD-B5E2-423B-AFBC-6E7721BDE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34E2172D-51E8-45E5-8491-9B08B9930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06AD8986-C583-47B8-972F-71ECA75D8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DC5AC3F7-AD24-46A9-8728-9194F6E55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DEDD7237-7218-430E-8ADD-43BF1C2FB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63E5FF8B-72D0-4DB3-87B0-3C69D3924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9146D15F-3053-4F2B-82C3-B80207D9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17780B06-6133-409B-BD51-74812090A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2554F21-13C1-42E8-9110-C4C41C4A1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3BAF0C28-E449-4281-898F-63660304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86F4CD29-885C-40C0-B1A6-F43CB79C3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46DF9E62-3805-4D23-BD93-19692DC89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E0BD96EE-A843-46EA-9ED3-8D805144D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35B9B4B1-2B72-4908-A4B4-F3F542914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CDE6E18B-80A1-4343-986A-22113BA14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C021891D-C947-43B5-A756-CB415C8BE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528DEAEB-62B7-4CF3-A79F-CBDAB35F9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9AFA58BA-4B4F-4B18-9827-329EBAEB0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A2E8C7AC-2A9B-462B-8B58-36762B4F5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14A116DA-964C-4956-B231-CA53A991E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F3DF947E-05D5-4949-BEF2-B0F1D7325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C730C19C-4A91-46FD-8347-4FF72C174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71B03DB5-C807-4B76-B965-9AFCBAC96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D51E5BF1-4A80-4C67-AC66-CDD44EB70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86277520-FF1F-4FE4-8765-F5F668905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FF6940-C5C5-4FE7-A7E6-AC95AA3D3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0DFF005C-D29D-415E-B942-26193B580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915F7B41-FD13-4105-ABA7-2C1DBC35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F470625E-BCB3-411B-AEA1-ACA517B6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419D674F-04C2-4670-811C-674B17455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E6414D0A-C9A7-43D0-93D1-66841A0B3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1ED189EA-96F1-4EA1-A518-CDE449D14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DF393C81-16AB-486B-B1C8-55332336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D52BBA0D-2307-49C0-A62A-C69AB44B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3E01BCBE-46AA-4B07-8BF1-F3210E3D3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FFA320B4-594E-4DEA-9CA3-AF8341CB8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6" name="Gruppo 115">
            <a:extLst>
              <a:ext uri="{FF2B5EF4-FFF2-40B4-BE49-F238E27FC236}">
                <a16:creationId xmlns:a16="http://schemas.microsoft.com/office/drawing/2014/main" id="{76CF07ED-E09F-4FEB-A7FF-224B308C0EF1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7" name="Ovale 116">
              <a:extLst>
                <a:ext uri="{FF2B5EF4-FFF2-40B4-BE49-F238E27FC236}">
                  <a16:creationId xmlns:a16="http://schemas.microsoft.com/office/drawing/2014/main" id="{807F8306-137E-485F-AE6D-201B52541F13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8" name="Ovale 4">
              <a:extLst>
                <a:ext uri="{FF2B5EF4-FFF2-40B4-BE49-F238E27FC236}">
                  <a16:creationId xmlns:a16="http://schemas.microsoft.com/office/drawing/2014/main" id="{1557FD46-2D7B-4001-A627-6B200894B73B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4" name="Immagine 3" descr="Immagine che contiene testo, schermata, Carattere, Elementi grafici">
            <a:extLst>
              <a:ext uri="{FF2B5EF4-FFF2-40B4-BE49-F238E27FC236}">
                <a16:creationId xmlns:a16="http://schemas.microsoft.com/office/drawing/2014/main" id="{52312263-E2C8-AC33-2FE7-164B30AFC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10" y="1739568"/>
            <a:ext cx="10529977" cy="3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0CD74-2AA0-4549-638B-3538A5F5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A4F14-09D8-F15B-4B0C-BB1720B7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4695B-C226-955A-88E0-09AFB4CB4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Quanto “cuba” il marketing?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0DA6EB3-D972-0C13-D934-4ABB45F4D9E4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E7E6727-AD59-0475-66C6-5CB4CEDA4A74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48F372D8-7517-DE5A-F2CD-5EF04013E03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375CF9-D811-4B4B-19A1-E7FB1B688DA2}"/>
              </a:ext>
            </a:extLst>
          </p:cNvPr>
          <p:cNvSpPr txBox="1"/>
          <p:nvPr/>
        </p:nvSpPr>
        <p:spPr>
          <a:xfrm>
            <a:off x="1143002" y="2130715"/>
            <a:ext cx="9046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Facebook</a:t>
            </a:r>
            <a:r>
              <a:rPr lang="it-IT" sz="2000" dirty="0"/>
              <a:t> </a:t>
            </a:r>
            <a:r>
              <a:rPr lang="it-IT" sz="2000" b="1" dirty="0"/>
              <a:t>ha aumentato la sua portata pubblicitaria </a:t>
            </a:r>
            <a:r>
              <a:rPr lang="it-IT" sz="2000" dirty="0"/>
              <a:t>globale di oltre 200 milioni negli ultimi 12 mesi, registrando una crescita su base annua del 10,5%.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CE896B-DFD6-9897-58EC-236A9978EC16}"/>
              </a:ext>
            </a:extLst>
          </p:cNvPr>
          <p:cNvSpPr txBox="1"/>
          <p:nvPr/>
        </p:nvSpPr>
        <p:spPr>
          <a:xfrm>
            <a:off x="1143000" y="3020233"/>
            <a:ext cx="9046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LinkedIn, Snapchat, WeChat e Pinterest</a:t>
            </a:r>
            <a:r>
              <a:rPr lang="it-IT" sz="2000" dirty="0"/>
              <a:t> hanno tutti registrato una forte </a:t>
            </a:r>
            <a:r>
              <a:rPr lang="it-IT" sz="2000" b="1" dirty="0"/>
              <a:t>crescita</a:t>
            </a:r>
            <a:r>
              <a:rPr lang="it-IT" sz="2000" dirty="0"/>
              <a:t> degli utenti anno dopo anno.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2A20AB-BAD0-816F-AE30-9322E195BF98}"/>
              </a:ext>
            </a:extLst>
          </p:cNvPr>
          <p:cNvSpPr txBox="1"/>
          <p:nvPr/>
        </p:nvSpPr>
        <p:spPr>
          <a:xfrm>
            <a:off x="1142999" y="3909751"/>
            <a:ext cx="90460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La </a:t>
            </a:r>
            <a:r>
              <a:rPr lang="it-IT" sz="2400" b="1" dirty="0"/>
              <a:t>spesa pubblicitaria digitale è cresciuta del 10%</a:t>
            </a:r>
            <a:r>
              <a:rPr lang="it-IT" sz="2400" dirty="0"/>
              <a:t> su base annua, con quasi </a:t>
            </a:r>
            <a:r>
              <a:rPr lang="it-IT" sz="2400" b="1" dirty="0"/>
              <a:t>720 miliardi di dollari spesi in annunci digitali nel 2023</a:t>
            </a:r>
            <a:r>
              <a:rPr lang="it-IT" sz="2400" dirty="0"/>
              <a:t>. La spesa pubblicitaria social è aumentata del 9,3% raggiungendo 207 miliardi di dollari, e gli investimenti in attività di influencer marketing sono aumentati del 17%.</a:t>
            </a:r>
          </a:p>
        </p:txBody>
      </p:sp>
    </p:spTree>
    <p:extLst>
      <p:ext uri="{BB962C8B-B14F-4D97-AF65-F5344CB8AC3E}">
        <p14:creationId xmlns:p14="http://schemas.microsoft.com/office/powerpoint/2010/main" val="10839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La situazione in Europa e in Italia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CBAA5E-D190-4438-8019-E693C3B62B9D}"/>
              </a:ext>
            </a:extLst>
          </p:cNvPr>
          <p:cNvSpPr txBox="1"/>
          <p:nvPr/>
        </p:nvSpPr>
        <p:spPr>
          <a:xfrm>
            <a:off x="852257" y="1961965"/>
            <a:ext cx="97659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Dal 2014 al 2022 la Commissione europea ha monitorato i progressi compiuti dagli Stati membri nel settore digitale e tramite l’</a:t>
            </a:r>
            <a:r>
              <a:rPr lang="it-IT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Indice di digitalizzazione dell'economia e della società (</a:t>
            </a:r>
            <a:r>
              <a:rPr lang="it-IT" sz="2200" b="1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DESI – Digital Economy and Society Index</a:t>
            </a:r>
            <a:r>
              <a:rPr lang="it-IT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516E3AC-FF9C-4E57-A683-DCD52C011B39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CFD8512-9FBE-4F66-AFB7-A2D7C587EB3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5BEB1E4E-C60A-45C2-BFE6-5B6B5305317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00A517F3-E1A0-819A-B09C-632C9956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66" y="1597654"/>
            <a:ext cx="10084934" cy="50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4" y="1751455"/>
            <a:ext cx="6062751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SEO: Ottimizza la tua presenza online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E46D812-FDFC-4E02-BB36-79FCF3D1BD80}"/>
              </a:ext>
            </a:extLst>
          </p:cNvPr>
          <p:cNvSpPr txBox="1">
            <a:spLocks/>
          </p:cNvSpPr>
          <p:nvPr/>
        </p:nvSpPr>
        <p:spPr>
          <a:xfrm>
            <a:off x="1037845" y="2387559"/>
            <a:ext cx="9905998" cy="4213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Engine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comprende l'insieme delle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tecniche e delle strategie volte a migliorare la visibilità di contenuti digitali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(siti web, app, video, immagini, ecc.) nei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organici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dei motori di ricerca.</a:t>
            </a:r>
          </a:p>
          <a:p>
            <a:pPr marL="0" indent="0" algn="just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Logo di ingrandimento per l&amp;#39;ottimizzazione dei motori di ricerca -  Scarica Immagini Vettoriali Gratis, Grafica Vettoriale, e Disegno Modelli">
            <a:extLst>
              <a:ext uri="{FF2B5EF4-FFF2-40B4-BE49-F238E27FC236}">
                <a16:creationId xmlns:a16="http://schemas.microsoft.com/office/drawing/2014/main" id="{5E3F98ED-CF47-4855-94F2-87BF5239F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1609" r="19701" b="23874"/>
          <a:stretch/>
        </p:blipFill>
        <p:spPr bwMode="auto">
          <a:xfrm>
            <a:off x="8771347" y="257133"/>
            <a:ext cx="2172496" cy="191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FB88F027-97BE-4832-B9F2-D98F8D846BE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C84276E-A518-4305-B9C3-66FFE6E94696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3B96CE26-A442-40F3-85DF-B4224B526CA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820BF6-F206-3959-C290-35646BA02A78}"/>
              </a:ext>
            </a:extLst>
          </p:cNvPr>
          <p:cNvSpPr txBox="1"/>
          <p:nvPr/>
        </p:nvSpPr>
        <p:spPr>
          <a:xfrm>
            <a:off x="5705671" y="4391714"/>
            <a:ext cx="51551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L'obiettivo finale della SEO è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rendere il contenuto facilmente accessibile agli utenti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migliorando la loro esperienza di navigazione e aumentando la visibilità e la rilevanza nei motori di ricerca.</a:t>
            </a:r>
          </a:p>
        </p:txBody>
      </p:sp>
      <p:pic>
        <p:nvPicPr>
          <p:cNvPr id="16" name="Immagine 15" descr="Immagine che contiene testo, monitor, multimediale, Visualizzatore&#10;&#10;Descrizione generata automaticamente">
            <a:extLst>
              <a:ext uri="{FF2B5EF4-FFF2-40B4-BE49-F238E27FC236}">
                <a16:creationId xmlns:a16="http://schemas.microsoft.com/office/drawing/2014/main" id="{1DD36603-C4F1-FC01-1F7C-18FC2C874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260" y="3648269"/>
            <a:ext cx="2771582" cy="27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BEFAC-E24C-C2B5-7135-9E968F99B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7E821-5202-5420-569A-C10AC3C2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014751-4CC5-384D-0906-8B0A72BB4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97B521B-C09C-8BF2-8261-28B1DA2587CB}"/>
              </a:ext>
            </a:extLst>
          </p:cNvPr>
          <p:cNvSpPr txBox="1">
            <a:spLocks/>
          </p:cNvSpPr>
          <p:nvPr/>
        </p:nvSpPr>
        <p:spPr>
          <a:xfrm>
            <a:off x="1037844" y="1751455"/>
            <a:ext cx="6062751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SEO: Ottimizza la tua presenza online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9931D95-CA45-B933-EBA9-0F2B992AABA4}"/>
              </a:ext>
            </a:extLst>
          </p:cNvPr>
          <p:cNvSpPr txBox="1">
            <a:spLocks/>
          </p:cNvSpPr>
          <p:nvPr/>
        </p:nvSpPr>
        <p:spPr>
          <a:xfrm>
            <a:off x="970384" y="2941983"/>
            <a:ext cx="10534261" cy="365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u="sng" dirty="0"/>
              <a:t>Ottimizzazione della struttura del sito</a:t>
            </a:r>
            <a:r>
              <a:rPr lang="it-IT" sz="2000" dirty="0"/>
              <a:t>: migliorare la navigabilità e l'accessibilità del sito.</a:t>
            </a:r>
          </a:p>
          <a:p>
            <a:pPr algn="just"/>
            <a:r>
              <a:rPr lang="it-IT" sz="2000" u="sng" dirty="0"/>
              <a:t>Gestione del codice HTML</a:t>
            </a:r>
            <a:r>
              <a:rPr lang="it-IT" sz="2000" dirty="0"/>
              <a:t>: ottimizzare i tag, le descrizioni e i meta-dati.</a:t>
            </a:r>
          </a:p>
          <a:p>
            <a:pPr algn="just"/>
            <a:r>
              <a:rPr lang="it-IT" sz="2000" u="sng" dirty="0"/>
              <a:t>Scelta delle parole chiave</a:t>
            </a:r>
            <a:r>
              <a:rPr lang="it-IT" sz="2000" dirty="0"/>
              <a:t>: selezionare termini pertinenti per migliorare il posizionamento.</a:t>
            </a:r>
          </a:p>
          <a:p>
            <a:pPr algn="just"/>
            <a:r>
              <a:rPr lang="it-IT" sz="2000" u="sng" dirty="0"/>
              <a:t>Creazione di contenuti di qualità</a:t>
            </a:r>
            <a:r>
              <a:rPr lang="it-IT" sz="2000" dirty="0"/>
              <a:t>: produrre articoli, blog, video e risorse che rispondano alle esigenze degli utenti.</a:t>
            </a:r>
          </a:p>
          <a:p>
            <a:pPr algn="just"/>
            <a:r>
              <a:rPr lang="it-IT" sz="2000" u="sng" dirty="0"/>
              <a:t>Costruzione di link</a:t>
            </a:r>
            <a:r>
              <a:rPr lang="it-IT" sz="2000" dirty="0"/>
              <a:t>: acquisire link esterni da fonti autorevoli per aumentare l'autorità del sito.</a:t>
            </a:r>
          </a:p>
          <a:p>
            <a:pPr algn="just"/>
            <a:r>
              <a:rPr lang="it-IT" sz="2000" u="sng" dirty="0"/>
              <a:t>Analisi dei dati</a:t>
            </a:r>
            <a:r>
              <a:rPr lang="it-IT" sz="2000" dirty="0"/>
              <a:t>: monitorare le performance e ottimizzare continuamente le strategie SEO.</a:t>
            </a:r>
          </a:p>
          <a:p>
            <a:pPr marL="0" indent="0" algn="just">
              <a:buNone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Logo di ingrandimento per l&amp;#39;ottimizzazione dei motori di ricerca -  Scarica Immagini Vettoriali Gratis, Grafica Vettoriale, e Disegno Modelli">
            <a:extLst>
              <a:ext uri="{FF2B5EF4-FFF2-40B4-BE49-F238E27FC236}">
                <a16:creationId xmlns:a16="http://schemas.microsoft.com/office/drawing/2014/main" id="{2C896081-0AF6-8125-51DD-EA38B65E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1609" r="19701" b="23874"/>
          <a:stretch/>
        </p:blipFill>
        <p:spPr bwMode="auto">
          <a:xfrm>
            <a:off x="8771347" y="257133"/>
            <a:ext cx="2172496" cy="191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F0AB718F-4DE4-72B2-DBC4-E3059F54917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DE30A9CC-6B36-230A-476C-3BD395A7587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87A69C93-03AD-1527-06FA-1CBD588EEB9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6FAB08-D9D6-9C3A-CD72-C1986EDD5A5E}"/>
              </a:ext>
            </a:extLst>
          </p:cNvPr>
          <p:cNvSpPr txBox="1"/>
          <p:nvPr/>
        </p:nvSpPr>
        <p:spPr>
          <a:xfrm>
            <a:off x="1143001" y="2511556"/>
            <a:ext cx="72172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Questo processo abbraccia diversi aspetti, tra cui:</a:t>
            </a:r>
          </a:p>
          <a:p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97172-3C1C-4DF9-7B89-3952D5696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E968D-4440-2F7D-9160-A1E4B5F4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642"/>
            <a:ext cx="9905998" cy="746456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TIC – IL MARKETING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EC026-88DD-2137-70DC-84136998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2098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DIGITAL MARKETING – Gli strumenti a disposizione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A5B8F16-6245-8D19-876E-574CBC6B30AF}"/>
              </a:ext>
            </a:extLst>
          </p:cNvPr>
          <p:cNvSpPr txBox="1">
            <a:spLocks/>
          </p:cNvSpPr>
          <p:nvPr/>
        </p:nvSpPr>
        <p:spPr>
          <a:xfrm>
            <a:off x="1037845" y="1751455"/>
            <a:ext cx="4700346" cy="54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Search Engine Advertising (SEA)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7A27EB6-A8D2-2310-7686-B19ED0B4C5A3}"/>
              </a:ext>
            </a:extLst>
          </p:cNvPr>
          <p:cNvSpPr txBox="1">
            <a:spLocks/>
          </p:cNvSpPr>
          <p:nvPr/>
        </p:nvSpPr>
        <p:spPr>
          <a:xfrm>
            <a:off x="1037845" y="2387559"/>
            <a:ext cx="9905998" cy="1437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è una strategia di web marketing che consiste nell’acquisto di spazi pubblicitari offerti dai motori di ricerca, consentendo di generare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diretti al proprio sito Web. Si suddivide in due categorie principali: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FF7BD2E-FF27-8219-E4A6-1433E1A8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403" y="103105"/>
            <a:ext cx="2897019" cy="16691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0767046-82DE-A890-EF74-7AF13B43E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321" y="3322550"/>
            <a:ext cx="1443520" cy="8122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62D3BD9-6491-9CBD-61EA-20F9DA342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621" y="4368117"/>
            <a:ext cx="1443520" cy="864121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B6D78530-5409-A590-914B-9B2E78EF4881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03B8508A-C2FF-0F30-9372-BAB267C7E94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17ADF038-878C-669F-CC76-CB16FBF2612B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0395E8-5753-9054-5986-E634E5D3153C}"/>
              </a:ext>
            </a:extLst>
          </p:cNvPr>
          <p:cNvSpPr txBox="1"/>
          <p:nvPr/>
        </p:nvSpPr>
        <p:spPr>
          <a:xfrm>
            <a:off x="768053" y="3782946"/>
            <a:ext cx="93937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Engine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annunci visualizzati nei risultati dei motori di ricerca, consentendo un'immediata visibilità. Le principali piattaforme includono: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Microsoft Advertising…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annunci pubblicitari sui social media, che sfruttano contenuti visivi coinvolgenti per raggiungere un vasto pubblico. Le principali piattaforme per questo tipo di pubblicità sono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Instagram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TikTok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,Facebook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it-IT" dirty="0"/>
          </a:p>
        </p:txBody>
      </p:sp>
      <p:pic>
        <p:nvPicPr>
          <p:cNvPr id="17" name="Immagine 16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id="{1E1B464B-DD3A-682E-4695-EB945CFAF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258" y="5804875"/>
            <a:ext cx="1331278" cy="864121"/>
          </a:xfrm>
          <a:prstGeom prst="rect">
            <a:avLst/>
          </a:prstGeom>
        </p:spPr>
      </p:pic>
      <p:pic>
        <p:nvPicPr>
          <p:cNvPr id="23" name="Immagine 2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C923C113-A502-7CC3-CB00-C0CA5B6B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017" y="5512397"/>
            <a:ext cx="1549964" cy="9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874</TotalTime>
  <Words>4236</Words>
  <Application>Microsoft Office PowerPoint</Application>
  <PresentationFormat>Widescreen</PresentationFormat>
  <Paragraphs>412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ADLaM Display</vt:lpstr>
      <vt:lpstr>Arial</vt:lpstr>
      <vt:lpstr>Calibri</vt:lpstr>
      <vt:lpstr>Tw Cen MT</vt:lpstr>
      <vt:lpstr>Circuito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 – 4</dc:title>
  <dc:creator>Cristiano De Pasquale</dc:creator>
  <cp:lastModifiedBy>Cristiano De Pasquale</cp:lastModifiedBy>
  <cp:revision>66</cp:revision>
  <dcterms:created xsi:type="dcterms:W3CDTF">2020-09-20T13:04:34Z</dcterms:created>
  <dcterms:modified xsi:type="dcterms:W3CDTF">2024-12-17T15:34:49Z</dcterms:modified>
</cp:coreProperties>
</file>