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9" r:id="rId4"/>
    <p:sldId id="258" r:id="rId5"/>
    <p:sldId id="259" r:id="rId6"/>
    <p:sldId id="264" r:id="rId7"/>
    <p:sldId id="281" r:id="rId8"/>
    <p:sldId id="282" r:id="rId9"/>
    <p:sldId id="283" r:id="rId10"/>
    <p:sldId id="308" r:id="rId11"/>
    <p:sldId id="313" r:id="rId12"/>
    <p:sldId id="345" r:id="rId13"/>
    <p:sldId id="260" r:id="rId14"/>
    <p:sldId id="261" r:id="rId15"/>
    <p:sldId id="341" r:id="rId16"/>
    <p:sldId id="342" r:id="rId17"/>
    <p:sldId id="343" r:id="rId18"/>
    <p:sldId id="344" r:id="rId19"/>
    <p:sldId id="346" r:id="rId20"/>
    <p:sldId id="262" r:id="rId21"/>
    <p:sldId id="263" r:id="rId22"/>
    <p:sldId id="311" r:id="rId23"/>
    <p:sldId id="312" r:id="rId24"/>
    <p:sldId id="310" r:id="rId25"/>
    <p:sldId id="318" r:id="rId26"/>
    <p:sldId id="266" r:id="rId27"/>
    <p:sldId id="270" r:id="rId28"/>
    <p:sldId id="267" r:id="rId29"/>
    <p:sldId id="268" r:id="rId30"/>
    <p:sldId id="284" r:id="rId31"/>
    <p:sldId id="285" r:id="rId32"/>
    <p:sldId id="314" r:id="rId33"/>
    <p:sldId id="315" r:id="rId34"/>
    <p:sldId id="287" r:id="rId35"/>
    <p:sldId id="316" r:id="rId36"/>
    <p:sldId id="288" r:id="rId37"/>
    <p:sldId id="289" r:id="rId38"/>
    <p:sldId id="347" r:id="rId39"/>
    <p:sldId id="317" r:id="rId40"/>
    <p:sldId id="286" r:id="rId41"/>
    <p:sldId id="290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34" autoAdjust="0"/>
    <p:restoredTop sz="94641" autoAdjust="0"/>
  </p:normalViewPr>
  <p:slideViewPr>
    <p:cSldViewPr snapToGrid="0">
      <p:cViewPr varScale="1">
        <p:scale>
          <a:sx n="85" d="100"/>
          <a:sy n="85" d="100"/>
        </p:scale>
        <p:origin x="40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932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144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7967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868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422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10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38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36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70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26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02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6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56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2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0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1/30/2026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3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1/30/2026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487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geo.consulting/morsi-di-marketing/pianeta-marketing-2/le-4p-del-marketing-mix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fif"/><Relationship Id="rId5" Type="http://schemas.openxmlformats.org/officeDocument/2006/relationships/image" Target="../media/image5.jpg"/><Relationship Id="rId4" Type="http://schemas.openxmlformats.org/officeDocument/2006/relationships/image" Target="../media/image4.jf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iocataldi.it/articoli/33651-schema-ponzi.asp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kwithgoogle.com/intl/it-it/strategie/video/storytelling-aziendale-cos%C3%A8-e-perch%C3%A9-%C3%A8-importante-i-brand/#:~:text=Per%20una%20marca%2C%20fare%20storytelling,poi%20a%20interagire%20sui%20contenuti.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0D31B1-E093-43A7-AA5C-748C1C379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2"/>
            <a:ext cx="8791575" cy="1363385"/>
          </a:xfrm>
        </p:spPr>
        <p:txBody>
          <a:bodyPr>
            <a:normAutofit fontScale="90000"/>
          </a:bodyPr>
          <a:lstStyle/>
          <a:p>
            <a:r>
              <a:rPr lang="it-IT" dirty="0"/>
              <a:t>Tecnologia dell’ </a:t>
            </a:r>
            <a:r>
              <a:rPr lang="it-IT" dirty="0" err="1"/>
              <a:t>INFORMAzione</a:t>
            </a:r>
            <a:r>
              <a:rPr lang="it-IT" dirty="0"/>
              <a:t> e della comunicazione</a:t>
            </a:r>
            <a:endParaRPr lang="es-ES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9878D0B-4A97-43B9-B6E7-FC10814319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0981" y="2929556"/>
            <a:ext cx="6042459" cy="1655762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- Marketing e impresa - </a:t>
            </a:r>
          </a:p>
          <a:p>
            <a:pPr algn="ctr"/>
            <a:r>
              <a:rPr lang="it-IT" sz="3200" dirty="0"/>
              <a:t>INTRODUZIONE ALL’ </a:t>
            </a:r>
            <a:r>
              <a:rPr lang="it-IT" sz="3200" dirty="0" err="1"/>
              <a:t>e-MARKETING</a:t>
            </a:r>
            <a:endParaRPr lang="es-ES" sz="3200" dirty="0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7DFE1535-3BED-448C-8326-6B0BCF88F127}"/>
              </a:ext>
            </a:extLst>
          </p:cNvPr>
          <p:cNvGrpSpPr/>
          <p:nvPr/>
        </p:nvGrpSpPr>
        <p:grpSpPr>
          <a:xfrm>
            <a:off x="0" y="6391276"/>
            <a:ext cx="438149" cy="438149"/>
            <a:chOff x="0" y="24178"/>
            <a:chExt cx="438149" cy="438149"/>
          </a:xfrm>
        </p:grpSpPr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A49EBB0D-402F-44D1-9DEB-21000EDD99CB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6" name="Ovale 4">
              <a:extLst>
                <a:ext uri="{FF2B5EF4-FFF2-40B4-BE49-F238E27FC236}">
                  <a16:creationId xmlns:a16="http://schemas.microsoft.com/office/drawing/2014/main" id="{56096C13-2265-44D0-9067-0C4AEF194626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/>
                <a:t>CDP</a:t>
              </a:r>
              <a:endParaRPr lang="it-IT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55895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"/>
            <a:ext cx="9905998" cy="1056443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054023"/>
            <a:ext cx="9905998" cy="6361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TIPOLOGIE DI MARKETING: C2B</a:t>
            </a:r>
          </a:p>
          <a:p>
            <a:pPr marL="0" indent="0" algn="just">
              <a:buNone/>
            </a:pP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1141411" y="1740976"/>
            <a:ext cx="6565675" cy="3550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dirty="0"/>
              <a:t>Il modello Consumer-to-Business (C2B) consente ai consumatori di proporre attivamente valore alle aziende, ad esempio tramite recensioni, creazione di contenuti o partecipazione a sondaggi. </a:t>
            </a:r>
          </a:p>
          <a:p>
            <a:pPr algn="just"/>
            <a:r>
              <a:rPr lang="it-IT" sz="2000" dirty="0"/>
              <a:t>Oggi è sempre più diffuso grazie alle piattaforme digitali, dove i consumatori influenzano direttamente le offerte aziendali, i prezzi o persino lo sviluppo di nuovi prodotti, in un processo guidato dalle preferenze e dalle esperienze dei clienti.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B36030D6-6F71-41DF-A118-01A4427FA695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84E546BA-4C1D-4625-B42C-84036EEED6C7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1" name="Ovale 4">
              <a:extLst>
                <a:ext uri="{FF2B5EF4-FFF2-40B4-BE49-F238E27FC236}">
                  <a16:creationId xmlns:a16="http://schemas.microsoft.com/office/drawing/2014/main" id="{FB7F9D57-64E9-46D4-B93A-6139F5279068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pic>
        <p:nvPicPr>
          <p:cNvPr id="12" name="Immagine 11" descr="Immagine che contiene vestiti, calzature, jeans, donna&#10;&#10;Descrizione generata automaticamente">
            <a:extLst>
              <a:ext uri="{FF2B5EF4-FFF2-40B4-BE49-F238E27FC236}">
                <a16:creationId xmlns:a16="http://schemas.microsoft.com/office/drawing/2014/main" id="{A85474BB-F997-6105-4FEA-4F0AC43A7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608" y="1782958"/>
            <a:ext cx="4021019" cy="402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6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EF7B4564-FD0D-81D7-8163-D24737595A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283" b="5427"/>
          <a:stretch/>
        </p:blipFill>
        <p:spPr>
          <a:xfrm>
            <a:off x="1272851" y="3286284"/>
            <a:ext cx="8617599" cy="350755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"/>
            <a:ext cx="9905998" cy="1056443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054023"/>
            <a:ext cx="9905998" cy="6361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IL QUINTO ELEMENTO: B2B2C</a:t>
            </a:r>
          </a:p>
          <a:p>
            <a:pPr marL="0" indent="0" algn="just">
              <a:buNone/>
            </a:pP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1141411" y="1567543"/>
            <a:ext cx="10307250" cy="2369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200" dirty="0"/>
              <a:t>Il modello </a:t>
            </a:r>
            <a:r>
              <a:rPr lang="it-IT" sz="2200" b="1" dirty="0"/>
              <a:t>B2B2C (Business-to-Business-to-Consumer)</a:t>
            </a:r>
            <a:r>
              <a:rPr lang="it-IT" sz="2200" dirty="0"/>
              <a:t> è un processo di vendita in cui un'azienda (Business A) vende prodotti o servizi a un'altra azienda (Business B), che a sua volta li offre ai consumatori finali (Consumer C). In questo modello l'azienda </a:t>
            </a:r>
            <a:r>
              <a:rPr lang="it-IT" sz="2200" b="1" dirty="0"/>
              <a:t>B</a:t>
            </a:r>
            <a:r>
              <a:rPr lang="it-IT" sz="2200" dirty="0"/>
              <a:t> funge da intermediario, ma l'azienda </a:t>
            </a:r>
            <a:r>
              <a:rPr lang="it-IT" sz="2200" b="1" dirty="0"/>
              <a:t>A</a:t>
            </a:r>
            <a:r>
              <a:rPr lang="it-IT" sz="2200" dirty="0"/>
              <a:t> ha comunque un'interazione, diretta o indiretta, con il consumatore finale.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B36030D6-6F71-41DF-A118-01A4427FA695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84E546BA-4C1D-4625-B42C-84036EEED6C7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1" name="Ovale 4">
              <a:extLst>
                <a:ext uri="{FF2B5EF4-FFF2-40B4-BE49-F238E27FC236}">
                  <a16:creationId xmlns:a16="http://schemas.microsoft.com/office/drawing/2014/main" id="{FB7F9D57-64E9-46D4-B93A-6139F5279068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775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"/>
            <a:ext cx="9905998" cy="1056443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054023"/>
            <a:ext cx="9905998" cy="6361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800" dirty="0"/>
              <a:t>Schema Integrato dei Modelli di Business (Marketing &amp; IT)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1141411" y="1985232"/>
            <a:ext cx="9537878" cy="38187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it-IT" altLang="it-IT" sz="2000" dirty="0"/>
              <a:t> </a:t>
            </a:r>
            <a:r>
              <a:rPr lang="it-IT" altLang="it-IT" sz="2000" b="1" dirty="0">
                <a:latin typeface="Arial" panose="020B0604020202020204" pitchFamily="34" charset="0"/>
              </a:rPr>
              <a:t>B2B (Business to Business):</a:t>
            </a:r>
            <a:r>
              <a:rPr lang="it-IT" altLang="it-IT" sz="2000" dirty="0">
                <a:latin typeface="Arial" panose="020B0604020202020204" pitchFamily="34" charset="0"/>
              </a:rPr>
              <a:t> Il marketing è </a:t>
            </a:r>
            <a:r>
              <a:rPr lang="it-IT" altLang="it-IT" sz="2000" b="1" u="sng" dirty="0">
                <a:latin typeface="Arial" panose="020B0604020202020204" pitchFamily="34" charset="0"/>
              </a:rPr>
              <a:t>relazionale</a:t>
            </a:r>
            <a:r>
              <a:rPr lang="it-IT" altLang="it-IT" sz="2000" dirty="0">
                <a:latin typeface="Arial" panose="020B0604020202020204" pitchFamily="34" charset="0"/>
              </a:rPr>
              <a:t> e l'informatica serve per </a:t>
            </a:r>
            <a:r>
              <a:rPr lang="it-IT" altLang="it-IT" sz="2000" u="sng" dirty="0">
                <a:latin typeface="Arial" panose="020B0604020202020204" pitchFamily="34" charset="0"/>
              </a:rPr>
              <a:t>l'</a:t>
            </a:r>
            <a:r>
              <a:rPr lang="it-IT" altLang="it-IT" sz="2000" b="1" u="sng" dirty="0">
                <a:latin typeface="Arial" panose="020B0604020202020204" pitchFamily="34" charset="0"/>
              </a:rPr>
              <a:t>efficienza</a:t>
            </a:r>
            <a:r>
              <a:rPr lang="it-IT" altLang="it-IT" sz="2000" dirty="0">
                <a:latin typeface="Arial" panose="020B0604020202020204" pitchFamily="34" charset="0"/>
              </a:rPr>
              <a:t> (integrazione sistemi, ordini automatici, ERP).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endParaRPr lang="it-IT" altLang="it-IT" sz="2000" dirty="0">
              <a:latin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it-IT" altLang="it-IT" sz="2000" b="1" dirty="0">
                <a:latin typeface="Arial" panose="020B0604020202020204" pitchFamily="34" charset="0"/>
              </a:rPr>
              <a:t> B2C (Business to Consumer):</a:t>
            </a:r>
            <a:r>
              <a:rPr lang="it-IT" altLang="it-IT" sz="2000" dirty="0">
                <a:latin typeface="Arial" panose="020B0604020202020204" pitchFamily="34" charset="0"/>
              </a:rPr>
              <a:t> Il marketing è </a:t>
            </a:r>
            <a:r>
              <a:rPr lang="it-IT" altLang="it-IT" sz="2000" b="1" u="sng" dirty="0">
                <a:latin typeface="Arial" panose="020B0604020202020204" pitchFamily="34" charset="0"/>
              </a:rPr>
              <a:t>emozionale</a:t>
            </a:r>
            <a:r>
              <a:rPr lang="it-IT" altLang="it-IT" sz="2000" dirty="0">
                <a:latin typeface="Arial" panose="020B0604020202020204" pitchFamily="34" charset="0"/>
              </a:rPr>
              <a:t> e l'informatica serve per </a:t>
            </a:r>
            <a:r>
              <a:rPr lang="it-IT" altLang="it-IT" sz="2000" u="sng" dirty="0">
                <a:latin typeface="Arial" panose="020B0604020202020204" pitchFamily="34" charset="0"/>
              </a:rPr>
              <a:t>l'</a:t>
            </a:r>
            <a:r>
              <a:rPr lang="it-IT" altLang="it-IT" sz="2000" b="1" u="sng" dirty="0">
                <a:latin typeface="Arial" panose="020B0604020202020204" pitchFamily="34" charset="0"/>
              </a:rPr>
              <a:t>esperienza</a:t>
            </a:r>
            <a:r>
              <a:rPr lang="it-IT" altLang="it-IT" sz="2000" dirty="0">
                <a:latin typeface="Arial" panose="020B0604020202020204" pitchFamily="34" charset="0"/>
              </a:rPr>
              <a:t> (design accattivante, velocità di acquisto, facilità d'uso).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endParaRPr lang="it-IT" altLang="it-IT" sz="2000" dirty="0">
              <a:latin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it-IT" altLang="it-IT" sz="2000" b="1" dirty="0">
                <a:latin typeface="Arial" panose="020B0604020202020204" pitchFamily="34" charset="0"/>
              </a:rPr>
              <a:t> C2C (Consumer to Consumer):</a:t>
            </a:r>
            <a:r>
              <a:rPr lang="it-IT" altLang="it-IT" sz="2000" dirty="0">
                <a:latin typeface="Arial" panose="020B0604020202020204" pitchFamily="34" charset="0"/>
              </a:rPr>
              <a:t> Il marketing è </a:t>
            </a:r>
            <a:r>
              <a:rPr lang="it-IT" altLang="it-IT" sz="2000" b="1" u="sng" dirty="0">
                <a:latin typeface="Arial" panose="020B0604020202020204" pitchFamily="34" charset="0"/>
              </a:rPr>
              <a:t>sociale</a:t>
            </a:r>
            <a:r>
              <a:rPr lang="it-IT" altLang="it-IT" sz="2000" dirty="0">
                <a:latin typeface="Arial" panose="020B0604020202020204" pitchFamily="34" charset="0"/>
              </a:rPr>
              <a:t> e l'informatica serve per la </a:t>
            </a:r>
            <a:r>
              <a:rPr lang="it-IT" altLang="it-IT" sz="2000" b="1" u="sng" dirty="0">
                <a:latin typeface="Arial" panose="020B0604020202020204" pitchFamily="34" charset="0"/>
              </a:rPr>
              <a:t>fiducia</a:t>
            </a:r>
            <a:r>
              <a:rPr lang="it-IT" altLang="it-IT" sz="2000" dirty="0">
                <a:latin typeface="Arial" panose="020B0604020202020204" pitchFamily="34" charset="0"/>
              </a:rPr>
              <a:t> (sistemi di rating, feedback, pagamenti sicuri tra privati).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endParaRPr lang="it-IT" altLang="it-IT" sz="2000" dirty="0">
              <a:latin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it-IT" altLang="it-IT" sz="2000" b="1" dirty="0">
                <a:latin typeface="Arial" panose="020B0604020202020204" pitchFamily="34" charset="0"/>
              </a:rPr>
              <a:t> C2B (Consumer to Business):</a:t>
            </a:r>
            <a:r>
              <a:rPr lang="it-IT" altLang="it-IT" sz="2000" dirty="0">
                <a:latin typeface="Arial" panose="020B0604020202020204" pitchFamily="34" charset="0"/>
              </a:rPr>
              <a:t> Il marketing è </a:t>
            </a:r>
            <a:r>
              <a:rPr lang="it-IT" altLang="it-IT" sz="2000" b="1" u="sng" dirty="0">
                <a:latin typeface="Arial" panose="020B0604020202020204" pitchFamily="34" charset="0"/>
              </a:rPr>
              <a:t>partecipativo</a:t>
            </a:r>
            <a:r>
              <a:rPr lang="it-IT" altLang="it-IT" sz="2000" dirty="0">
                <a:latin typeface="Arial" panose="020B0604020202020204" pitchFamily="34" charset="0"/>
              </a:rPr>
              <a:t> e l'informatica serve per la </a:t>
            </a:r>
            <a:r>
              <a:rPr lang="it-IT" altLang="it-IT" sz="2000" b="1" u="sng" dirty="0">
                <a:latin typeface="Arial" panose="020B0604020202020204" pitchFamily="34" charset="0"/>
              </a:rPr>
              <a:t>valorizzazione</a:t>
            </a:r>
            <a:r>
              <a:rPr lang="it-IT" altLang="it-IT" sz="2000" dirty="0">
                <a:latin typeface="Arial" panose="020B0604020202020204" pitchFamily="34" charset="0"/>
              </a:rPr>
              <a:t> (raccolta di dati, feedback, crowdsourcing e tracciamento dell'influenza).</a:t>
            </a:r>
          </a:p>
          <a:p>
            <a:pPr marL="0" indent="0" algn="just">
              <a:buNone/>
            </a:pPr>
            <a:endParaRPr lang="it-IT" sz="2200" dirty="0"/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B36030D6-6F71-41DF-A118-01A4427FA695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84E546BA-4C1D-4625-B42C-84036EEED6C7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1" name="Ovale 4">
              <a:extLst>
                <a:ext uri="{FF2B5EF4-FFF2-40B4-BE49-F238E27FC236}">
                  <a16:creationId xmlns:a16="http://schemas.microsoft.com/office/drawing/2014/main" id="{FB7F9D57-64E9-46D4-B93A-6139F5279068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820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74198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074198"/>
            <a:ext cx="9905998" cy="6924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LE FASI DEL PROCESSO DI MARKETING MANAGEMENT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1045028" y="1690715"/>
            <a:ext cx="9905998" cy="1369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dirty="0"/>
              <a:t>Il </a:t>
            </a:r>
            <a:r>
              <a:rPr lang="it-IT" b="1" dirty="0"/>
              <a:t>Marketing Management</a:t>
            </a:r>
            <a:r>
              <a:rPr lang="it-IT" dirty="0"/>
              <a:t> è il processo di pianificazione, esecuzione e controllo delle strategie di marketing per creare valore per i clienti e raggiungere gli obiettivi aziendali.</a:t>
            </a:r>
          </a:p>
          <a:p>
            <a:pPr marL="0" indent="0" algn="just">
              <a:buNone/>
            </a:pP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54D860B7-D4A7-4FC2-B4BD-8E4BD937D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749" y="2743200"/>
            <a:ext cx="5405805" cy="3740816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5DCADBC5-1B75-452F-B59A-4161DCA42C77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D5E5105F-28C9-49EF-8125-055CD09C23FF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9" name="Ovale 4">
              <a:extLst>
                <a:ext uri="{FF2B5EF4-FFF2-40B4-BE49-F238E27FC236}">
                  <a16:creationId xmlns:a16="http://schemas.microsoft.com/office/drawing/2014/main" id="{2BEF52F5-D7D3-43EC-9753-2B0F5A26853A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FC085EAC-E798-B2A9-0D53-098FA321297A}"/>
              </a:ext>
            </a:extLst>
          </p:cNvPr>
          <p:cNvSpPr txBox="1">
            <a:spLocks/>
          </p:cNvSpPr>
          <p:nvPr/>
        </p:nvSpPr>
        <p:spPr>
          <a:xfrm>
            <a:off x="1045028" y="3429000"/>
            <a:ext cx="4445208" cy="28131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dirty="0"/>
              <a:t>Si suddivide in tre fasi correlate e interdipendenti:</a:t>
            </a:r>
          </a:p>
          <a:p>
            <a:pPr marL="0" indent="0" algn="just">
              <a:buNone/>
            </a:pPr>
            <a:r>
              <a:rPr lang="it-IT" dirty="0"/>
              <a:t>1) Fase Analitica</a:t>
            </a:r>
          </a:p>
          <a:p>
            <a:pPr marL="0" indent="0" algn="just">
              <a:buNone/>
            </a:pPr>
            <a:r>
              <a:rPr lang="it-IT" dirty="0"/>
              <a:t>2) Fase Strategica</a:t>
            </a:r>
          </a:p>
          <a:p>
            <a:pPr marL="0" indent="0" algn="just">
              <a:buNone/>
            </a:pPr>
            <a:r>
              <a:rPr lang="it-IT" dirty="0"/>
              <a:t>3) Fase Operativa</a:t>
            </a:r>
          </a:p>
          <a:p>
            <a:pPr algn="just"/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2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91953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57840"/>
            <a:ext cx="2374146" cy="677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/>
              <a:t>FASE ANALITICA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812937" y="1535837"/>
            <a:ext cx="10612624" cy="2648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Studio dell’ambiente esterno: Che tipo di ambiente è 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identifico fornitori, distributori e in generale tutti gli </a:t>
            </a:r>
            <a:r>
              <a:rPr lang="it-IT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stakeholder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(soggetti interessati al business).</a:t>
            </a:r>
          </a:p>
          <a:p>
            <a:pPr algn="just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Studio del business (</a:t>
            </a:r>
            <a:r>
              <a:rPr lang="it-IT" sz="2200" u="sng" dirty="0">
                <a:latin typeface="Calibri" panose="020F0502020204030204" pitchFamily="34" charset="0"/>
                <a:cs typeface="Calibri" panose="020F0502020204030204" pitchFamily="34" charset="0"/>
              </a:rPr>
              <a:t>segmento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) specifico in cui l’azienda compete: analisi di domanda ed offerta.</a:t>
            </a:r>
          </a:p>
          <a:p>
            <a:pPr algn="just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Studio del consumatore-tipo (buyer persona).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7EE922-B02C-42D7-AA59-9A7025FCC856}"/>
              </a:ext>
            </a:extLst>
          </p:cNvPr>
          <p:cNvSpPr txBox="1"/>
          <p:nvPr/>
        </p:nvSpPr>
        <p:spPr>
          <a:xfrm>
            <a:off x="1141411" y="4283676"/>
            <a:ext cx="49545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Questa fase permette di creare i </a:t>
            </a:r>
            <a:r>
              <a:rPr lang="it-IT" sz="2400" b="1" u="sng" dirty="0"/>
              <a:t>sistemi informativi</a:t>
            </a:r>
            <a:r>
              <a:rPr lang="it-IT" sz="2400" b="1" dirty="0"/>
              <a:t> </a:t>
            </a:r>
            <a:r>
              <a:rPr lang="it-IT" sz="2400" dirty="0"/>
              <a:t>necessari per la raccolta dei dati, che saranno integrati nei </a:t>
            </a:r>
            <a:r>
              <a:rPr lang="it-IT" sz="2400" b="1" dirty="0"/>
              <a:t>SISTEMI INFORMATICI </a:t>
            </a:r>
            <a:r>
              <a:rPr lang="it-IT" sz="2400" dirty="0"/>
              <a:t>di supporto alle decisioni (</a:t>
            </a:r>
            <a:r>
              <a:rPr lang="it-IT" sz="2400" b="1" dirty="0"/>
              <a:t>DSS</a:t>
            </a:r>
            <a:r>
              <a:rPr lang="it-IT" sz="2400" dirty="0"/>
              <a:t>).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E28E988-793D-4EAC-ADA7-BA922D019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427" y="3956331"/>
            <a:ext cx="5058636" cy="2731663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6718D4C7-8C2E-43F1-9EDE-5D03E2C99EDA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B1826FF0-E104-4AF5-8741-B42B31CEFD32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" name="Ovale 4">
              <a:extLst>
                <a:ext uri="{FF2B5EF4-FFF2-40B4-BE49-F238E27FC236}">
                  <a16:creationId xmlns:a16="http://schemas.microsoft.com/office/drawing/2014/main" id="{10B9A478-E9B3-41DE-912D-E7974497B6A5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189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91953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57840"/>
            <a:ext cx="7077172" cy="677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/>
              <a:t>FASE ANALITICA – ANALISI SWOT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812937" y="1535837"/>
            <a:ext cx="10612624" cy="2648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La fase analitica produce diversi documenti essenziali; tra questi, fondamentale è la cosiddetta matrice SWOT.</a:t>
            </a: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6718D4C7-8C2E-43F1-9EDE-5D03E2C99EDA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B1826FF0-E104-4AF5-8741-B42B31CEFD32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" name="Ovale 4">
              <a:extLst>
                <a:ext uri="{FF2B5EF4-FFF2-40B4-BE49-F238E27FC236}">
                  <a16:creationId xmlns:a16="http://schemas.microsoft.com/office/drawing/2014/main" id="{10B9A478-E9B3-41DE-912D-E7974497B6A5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pic>
        <p:nvPicPr>
          <p:cNvPr id="1026" name="Picture 2" descr="Cos'è l'Analisi SWOT? Definizione, significato, esempi - Studio Samo">
            <a:extLst>
              <a:ext uri="{FF2B5EF4-FFF2-40B4-BE49-F238E27FC236}">
                <a16:creationId xmlns:a16="http://schemas.microsoft.com/office/drawing/2014/main" id="{22751D09-FE34-4E8B-9021-1DB54DE1AC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10766" r="14120" b="9130"/>
          <a:stretch/>
        </p:blipFill>
        <p:spPr bwMode="auto">
          <a:xfrm>
            <a:off x="5836355" y="2378947"/>
            <a:ext cx="5542707" cy="3801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C570572-B9C9-4A9E-9FA0-BE09F229517B}"/>
              </a:ext>
            </a:extLst>
          </p:cNvPr>
          <p:cNvSpPr/>
          <p:nvPr/>
        </p:nvSpPr>
        <p:spPr>
          <a:xfrm>
            <a:off x="812937" y="2430038"/>
            <a:ext cx="47750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L'analisi SWOT (acronimo di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Strengths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Weaknesses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Opportunities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Threats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) è uno strumento di pianificazione strategica sviluppato da Albert Humphrey tra gli anni '60 e ‘70 e ha l’obiettivo di </a:t>
            </a:r>
            <a:r>
              <a:rPr lang="it-IT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definire le opportunità di sviluppo aziendale valorizzando i punti di forza e contenendo le debolezze, in risposta al contesto esterno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940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91953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57840"/>
            <a:ext cx="9312100" cy="677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/>
              <a:t>FASE ANALITICA – ANALISI SWOT – SUDDIVISIONE DELLA MATRICE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812937" y="1535838"/>
            <a:ext cx="10612624" cy="2648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6718D4C7-8C2E-43F1-9EDE-5D03E2C99EDA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B1826FF0-E104-4AF5-8741-B42B31CEFD32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" name="Ovale 4">
              <a:extLst>
                <a:ext uri="{FF2B5EF4-FFF2-40B4-BE49-F238E27FC236}">
                  <a16:creationId xmlns:a16="http://schemas.microsoft.com/office/drawing/2014/main" id="{10B9A478-E9B3-41DE-912D-E7974497B6A5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sp>
        <p:nvSpPr>
          <p:cNvPr id="12" name="Rettangolo 11">
            <a:extLst>
              <a:ext uri="{FF2B5EF4-FFF2-40B4-BE49-F238E27FC236}">
                <a16:creationId xmlns:a16="http://schemas.microsoft.com/office/drawing/2014/main" id="{8A85DAC3-AAC7-464D-82A6-DCDD252E4DA0}"/>
              </a:ext>
            </a:extLst>
          </p:cNvPr>
          <p:cNvSpPr/>
          <p:nvPr/>
        </p:nvSpPr>
        <p:spPr>
          <a:xfrm>
            <a:off x="1054648" y="1535838"/>
            <a:ext cx="100795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b="1" dirty="0">
                <a:latin typeface="Arial" panose="020B0604020202020204" pitchFamily="34" charset="0"/>
              </a:rPr>
              <a:t>Analisi Interna (Endogena):</a:t>
            </a:r>
            <a:r>
              <a:rPr lang="it-IT" altLang="it-IT" dirty="0">
                <a:latin typeface="Arial" panose="020B0604020202020204" pitchFamily="34" charset="0"/>
              </a:rPr>
              <a:t> Riguarda variabili su cui l'impresa può intervenire direttamente.</a:t>
            </a:r>
          </a:p>
          <a:p>
            <a:pPr lvl="1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b="1" dirty="0">
                <a:latin typeface="Arial" panose="020B0604020202020204" pitchFamily="34" charset="0"/>
              </a:rPr>
              <a:t>Punti di Forza (</a:t>
            </a:r>
            <a:r>
              <a:rPr lang="it-IT" altLang="it-IT" b="1" dirty="0" err="1">
                <a:latin typeface="Arial" panose="020B0604020202020204" pitchFamily="34" charset="0"/>
              </a:rPr>
              <a:t>Strengths</a:t>
            </a:r>
            <a:r>
              <a:rPr lang="it-IT" altLang="it-IT" b="1" dirty="0">
                <a:latin typeface="Arial" panose="020B0604020202020204" pitchFamily="34" charset="0"/>
              </a:rPr>
              <a:t>):</a:t>
            </a:r>
            <a:r>
              <a:rPr lang="it-IT" altLang="it-IT" dirty="0">
                <a:latin typeface="Arial" panose="020B0604020202020204" pitchFamily="34" charset="0"/>
              </a:rPr>
              <a:t> Eccellenze e risorse distintive.</a:t>
            </a:r>
          </a:p>
          <a:p>
            <a:pPr lvl="1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b="1" dirty="0">
                <a:latin typeface="Arial" panose="020B0604020202020204" pitchFamily="34" charset="0"/>
              </a:rPr>
              <a:t>Punti di Debolezza (</a:t>
            </a:r>
            <a:r>
              <a:rPr lang="it-IT" altLang="it-IT" b="1" dirty="0" err="1">
                <a:latin typeface="Arial" panose="020B0604020202020204" pitchFamily="34" charset="0"/>
              </a:rPr>
              <a:t>Weaknesses</a:t>
            </a:r>
            <a:r>
              <a:rPr lang="it-IT" altLang="it-IT" b="1" dirty="0">
                <a:latin typeface="Arial" panose="020B0604020202020204" pitchFamily="34" charset="0"/>
              </a:rPr>
              <a:t>):</a:t>
            </a:r>
            <a:r>
              <a:rPr lang="it-IT" altLang="it-IT" dirty="0">
                <a:latin typeface="Arial" panose="020B0604020202020204" pitchFamily="34" charset="0"/>
              </a:rPr>
              <a:t> Carenze che limitano le performance.</a:t>
            </a:r>
          </a:p>
          <a:p>
            <a:pPr lvl="1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altLang="it-IT" dirty="0">
              <a:latin typeface="Arial" panose="020B0604020202020204" pitchFamily="34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b="1" dirty="0">
                <a:latin typeface="Arial" panose="020B0604020202020204" pitchFamily="34" charset="0"/>
              </a:rPr>
              <a:t>Analisi Esterna (Esogena):</a:t>
            </a:r>
            <a:r>
              <a:rPr lang="it-IT" altLang="it-IT" dirty="0">
                <a:latin typeface="Arial" panose="020B0604020202020204" pitchFamily="34" charset="0"/>
              </a:rPr>
              <a:t> Riguarda fattori ambientali non controllabili dall'impresa.</a:t>
            </a:r>
          </a:p>
          <a:p>
            <a:pPr lvl="1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b="1" dirty="0">
                <a:latin typeface="Arial" panose="020B0604020202020204" pitchFamily="34" charset="0"/>
              </a:rPr>
              <a:t>Opportunità (Opportunities):</a:t>
            </a:r>
            <a:r>
              <a:rPr lang="it-IT" altLang="it-IT" dirty="0">
                <a:latin typeface="Arial" panose="020B0604020202020204" pitchFamily="34" charset="0"/>
              </a:rPr>
              <a:t> Situazioni esterne favorevoli da sfruttare.</a:t>
            </a:r>
          </a:p>
          <a:p>
            <a:pPr lvl="1" algn="just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b="1" dirty="0">
                <a:latin typeface="Arial" panose="020B0604020202020204" pitchFamily="34" charset="0"/>
              </a:rPr>
              <a:t>Minacce (</a:t>
            </a:r>
            <a:r>
              <a:rPr lang="it-IT" altLang="it-IT" b="1" dirty="0" err="1">
                <a:latin typeface="Arial" panose="020B0604020202020204" pitchFamily="34" charset="0"/>
              </a:rPr>
              <a:t>Threats</a:t>
            </a:r>
            <a:r>
              <a:rPr lang="it-IT" altLang="it-IT" b="1" dirty="0">
                <a:latin typeface="Arial" panose="020B0604020202020204" pitchFamily="34" charset="0"/>
              </a:rPr>
              <a:t>):</a:t>
            </a:r>
            <a:r>
              <a:rPr lang="it-IT" altLang="it-IT" dirty="0">
                <a:latin typeface="Arial" panose="020B0604020202020204" pitchFamily="34" charset="0"/>
              </a:rPr>
              <a:t> Rischi provenienti dall'ambiente che possono ostacolare il successo.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>
              <a:latin typeface="Arial" panose="020B0604020202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881B3FE2-D07C-43EB-8E21-6C1886765C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3" t="9581" r="4448" b="1716"/>
          <a:stretch/>
        </p:blipFill>
        <p:spPr>
          <a:xfrm>
            <a:off x="2996920" y="3648074"/>
            <a:ext cx="5601081" cy="299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5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91953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57840"/>
            <a:ext cx="9312100" cy="677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/>
              <a:t>FASE ANALITICA – ANALISI SWOT – SUDDIVISIONE DELLA MATRICE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812937" y="1535838"/>
            <a:ext cx="10612624" cy="2648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6718D4C7-8C2E-43F1-9EDE-5D03E2C99EDA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B1826FF0-E104-4AF5-8741-B42B31CEFD32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" name="Ovale 4">
              <a:extLst>
                <a:ext uri="{FF2B5EF4-FFF2-40B4-BE49-F238E27FC236}">
                  <a16:creationId xmlns:a16="http://schemas.microsoft.com/office/drawing/2014/main" id="{10B9A478-E9B3-41DE-912D-E7974497B6A5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sp>
        <p:nvSpPr>
          <p:cNvPr id="12" name="Rettangolo 11">
            <a:extLst>
              <a:ext uri="{FF2B5EF4-FFF2-40B4-BE49-F238E27FC236}">
                <a16:creationId xmlns:a16="http://schemas.microsoft.com/office/drawing/2014/main" id="{8A85DAC3-AAC7-464D-82A6-DCDD252E4DA0}"/>
              </a:ext>
            </a:extLst>
          </p:cNvPr>
          <p:cNvSpPr/>
          <p:nvPr/>
        </p:nvSpPr>
        <p:spPr>
          <a:xfrm>
            <a:off x="1054648" y="1535838"/>
            <a:ext cx="10079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Per compilare la matrice, l'impresa deve analizzare sia il proprio interno che i due livelli di ambiente esterno (</a:t>
            </a:r>
            <a:r>
              <a:rPr lang="it-IT" b="1" dirty="0"/>
              <a:t>Macro</a:t>
            </a:r>
            <a:r>
              <a:rPr lang="it-IT" dirty="0"/>
              <a:t> e </a:t>
            </a:r>
            <a:r>
              <a:rPr lang="it-IT" b="1" dirty="0"/>
              <a:t>Micro</a:t>
            </a:r>
            <a:r>
              <a:rPr lang="it-IT" dirty="0"/>
              <a:t>).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FC911B42-C841-46A2-89B6-D7E61BB8C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238878"/>
              </p:ext>
            </p:extLst>
          </p:nvPr>
        </p:nvGraphicFramePr>
        <p:xfrm>
          <a:off x="1054648" y="2393678"/>
          <a:ext cx="9906000" cy="27432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523930">
                  <a:extLst>
                    <a:ext uri="{9D8B030D-6E8A-4147-A177-3AD203B41FA5}">
                      <a16:colId xmlns:a16="http://schemas.microsoft.com/office/drawing/2014/main" val="2223000062"/>
                    </a:ext>
                  </a:extLst>
                </a:gridCol>
                <a:gridCol w="3556000">
                  <a:extLst>
                    <a:ext uri="{9D8B030D-6E8A-4147-A177-3AD203B41FA5}">
                      <a16:colId xmlns:a16="http://schemas.microsoft.com/office/drawing/2014/main" val="1613784615"/>
                    </a:ext>
                  </a:extLst>
                </a:gridCol>
                <a:gridCol w="3826070">
                  <a:extLst>
                    <a:ext uri="{9D8B030D-6E8A-4147-A177-3AD203B41FA5}">
                      <a16:colId xmlns:a16="http://schemas.microsoft.com/office/drawing/2014/main" val="22433581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it-IT"/>
                        <a:t>Dimensione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/>
                        <a:t>Fattori Positivi (+)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/>
                        <a:t>Fattori Negativi (-)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545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it-IT" b="1" dirty="0"/>
                        <a:t>VARIABILI INTERNE</a:t>
                      </a:r>
                      <a:endParaRPr lang="it-IT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b="1"/>
                        <a:t>FORZE:</a:t>
                      </a:r>
                      <a:r>
                        <a:rPr lang="it-IT"/>
                        <a:t> Impianti nuovi, competenze marketing, brevetti, risorse umane skillate, immagine solida.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b="1"/>
                        <a:t>DEBOLEZZE:</a:t>
                      </a:r>
                      <a:r>
                        <a:rPr lang="it-IT"/>
                        <a:t> Impianti obsoleti, alti costi di produzione, scarsa innovazione, prodotti "Dogs" (bassa quota di mercato).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287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it-IT" b="1"/>
                        <a:t>VARIABILI ESTERNE</a:t>
                      </a:r>
                      <a:endParaRPr lang="it-IT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b="1"/>
                        <a:t>OPPORTUNITÀ:</a:t>
                      </a:r>
                      <a:r>
                        <a:rPr lang="it-IT"/>
                        <a:t> Nuovi mercati, domanda crescente, innovazioni tecnologiche, barriere all'entrata per i competitor.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b="1" dirty="0"/>
                        <a:t>MINACCE:</a:t>
                      </a:r>
                      <a:r>
                        <a:rPr lang="it-IT" dirty="0"/>
                        <a:t> Nuovi concorrenti, cambiamenti nei gusti dei clienti, prodotti sostitutivi, fisco sfavorevole.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705045"/>
                  </a:ext>
                </a:extLst>
              </a:tr>
            </a:tbl>
          </a:graphicData>
        </a:graphic>
      </p:graphicFrame>
      <p:sp>
        <p:nvSpPr>
          <p:cNvPr id="6" name="Rettangolo 5">
            <a:extLst>
              <a:ext uri="{FF2B5EF4-FFF2-40B4-BE49-F238E27FC236}">
                <a16:creationId xmlns:a16="http://schemas.microsoft.com/office/drawing/2014/main" id="{BBB673B7-ADB4-4D9D-861F-982CC8B02018}"/>
              </a:ext>
            </a:extLst>
          </p:cNvPr>
          <p:cNvSpPr/>
          <p:nvPr/>
        </p:nvSpPr>
        <p:spPr>
          <a:xfrm>
            <a:off x="2010374" y="5398638"/>
            <a:ext cx="75741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È fondamentale ricordare che la SWOT </a:t>
            </a:r>
            <a:r>
              <a:rPr lang="it-IT" b="1" dirty="0"/>
              <a:t>non è un dato oggettivo</a:t>
            </a:r>
            <a:r>
              <a:rPr lang="it-IT" dirty="0"/>
              <a:t>. La classificazione di un elemento come "forza" o "minaccia" dipende dalla percezione del soggetto osservatore (l'imprenditore o il manager).</a:t>
            </a:r>
          </a:p>
        </p:txBody>
      </p:sp>
    </p:spTree>
    <p:extLst>
      <p:ext uri="{BB962C8B-B14F-4D97-AF65-F5344CB8AC3E}">
        <p14:creationId xmlns:p14="http://schemas.microsoft.com/office/powerpoint/2010/main" val="257778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91953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57840"/>
            <a:ext cx="9312100" cy="677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/>
              <a:t>FASE ANALITICA – ANALISI SWOT – ESEMPI DI DOMANDE CHIAVE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812937" y="1535838"/>
            <a:ext cx="10612624" cy="2648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6718D4C7-8C2E-43F1-9EDE-5D03E2C99EDA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B1826FF0-E104-4AF5-8741-B42B31CEFD32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" name="Ovale 4">
              <a:extLst>
                <a:ext uri="{FF2B5EF4-FFF2-40B4-BE49-F238E27FC236}">
                  <a16:creationId xmlns:a16="http://schemas.microsoft.com/office/drawing/2014/main" id="{10B9A478-E9B3-41DE-912D-E7974497B6A5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pic>
        <p:nvPicPr>
          <p:cNvPr id="4098" name="Picture 2" descr="null">
            <a:extLst>
              <a:ext uri="{FF2B5EF4-FFF2-40B4-BE49-F238E27FC236}">
                <a16:creationId xmlns:a16="http://schemas.microsoft.com/office/drawing/2014/main" id="{40165A86-AD04-413A-919A-123383428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679" y="1535838"/>
            <a:ext cx="8053564" cy="50082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5104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74198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78890"/>
            <a:ext cx="2684865" cy="6480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/>
              <a:t>FASE STRATEGICA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1141411" y="1239681"/>
            <a:ext cx="10192633" cy="12942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In questa fase viene definito “</a:t>
            </a:r>
            <a:r>
              <a:rPr lang="it-IT" sz="2000" i="1" u="sng" dirty="0">
                <a:latin typeface="Calibri" panose="020F0502020204030204" pitchFamily="34" charset="0"/>
                <a:cs typeface="Calibri" panose="020F0502020204030204" pitchFamily="34" charset="0"/>
              </a:rPr>
              <a:t>cosa fare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” (azioni) e “</a:t>
            </a:r>
            <a:r>
              <a:rPr lang="it-IT" sz="2000" i="1" u="sng" dirty="0">
                <a:latin typeface="Calibri" panose="020F0502020204030204" pitchFamily="34" charset="0"/>
                <a:cs typeface="Calibri" panose="020F0502020204030204" pitchFamily="34" charset="0"/>
              </a:rPr>
              <a:t>come farlo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” (strategie specifiche), </a:t>
            </a:r>
            <a:r>
              <a:rPr lang="it-IT" sz="2000" dirty="0"/>
              <a:t>con l'obiettivo di distinguersi dalla concorrenza.</a:t>
            </a:r>
            <a:endParaRPr lang="es-ES" sz="20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4ED3271-7059-47AB-88A3-B44D9333E8A4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18C9C343-39D3-47EF-8D78-7AA0734763EC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8" name="Ovale 4">
              <a:extLst>
                <a:ext uri="{FF2B5EF4-FFF2-40B4-BE49-F238E27FC236}">
                  <a16:creationId xmlns:a16="http://schemas.microsoft.com/office/drawing/2014/main" id="{7173E5F2-333D-4DB0-88AD-68FB29FFBB76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sp>
        <p:nvSpPr>
          <p:cNvPr id="11" name="Rettangolo 10">
            <a:extLst>
              <a:ext uri="{FF2B5EF4-FFF2-40B4-BE49-F238E27FC236}">
                <a16:creationId xmlns:a16="http://schemas.microsoft.com/office/drawing/2014/main" id="{7FF89500-B7BE-4572-BE95-0298DEFEBBD1}"/>
              </a:ext>
            </a:extLst>
          </p:cNvPr>
          <p:cNvSpPr/>
          <p:nvPr/>
        </p:nvSpPr>
        <p:spPr>
          <a:xfrm>
            <a:off x="756356" y="2285791"/>
            <a:ext cx="466231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I 3 Pilastri della Fase Strategica (Modello STP)</a:t>
            </a:r>
          </a:p>
          <a:p>
            <a:pPr algn="just"/>
            <a:endParaRPr lang="it-IT" b="1" dirty="0"/>
          </a:p>
          <a:p>
            <a:pPr algn="just">
              <a:buFont typeface="+mj-lt"/>
              <a:buAutoNum type="arabicPeriod"/>
            </a:pPr>
            <a:r>
              <a:rPr lang="it-IT" b="1" u="sng" dirty="0"/>
              <a:t>Segmentazione</a:t>
            </a:r>
            <a:r>
              <a:rPr lang="it-IT" b="1" dirty="0"/>
              <a:t>:</a:t>
            </a:r>
            <a:r>
              <a:rPr lang="it-IT" dirty="0"/>
              <a:t> Suddividere il mercato in gruppi di potenziali clienti con caratteristiche simili.</a:t>
            </a:r>
          </a:p>
          <a:p>
            <a:pPr algn="just">
              <a:buFont typeface="+mj-lt"/>
              <a:buAutoNum type="arabicPeriod"/>
            </a:pPr>
            <a:endParaRPr lang="it-IT" dirty="0"/>
          </a:p>
          <a:p>
            <a:pPr algn="just">
              <a:buFont typeface="+mj-lt"/>
              <a:buAutoNum type="arabicPeriod"/>
            </a:pPr>
            <a:r>
              <a:rPr lang="it-IT" b="1" u="sng" dirty="0"/>
              <a:t>Targeting</a:t>
            </a:r>
            <a:r>
              <a:rPr lang="it-IT" b="1" dirty="0"/>
              <a:t> (Scelta del bersaglio):</a:t>
            </a:r>
            <a:r>
              <a:rPr lang="it-IT" dirty="0"/>
              <a:t> Selezionare a quali di questi gruppi l'azienda vuole rivolgersi.</a:t>
            </a:r>
          </a:p>
          <a:p>
            <a:pPr algn="just">
              <a:buFont typeface="+mj-lt"/>
              <a:buAutoNum type="arabicPeriod"/>
            </a:pPr>
            <a:endParaRPr lang="it-IT" dirty="0"/>
          </a:p>
          <a:p>
            <a:pPr algn="just">
              <a:buFont typeface="+mj-lt"/>
              <a:buAutoNum type="arabicPeriod"/>
            </a:pPr>
            <a:r>
              <a:rPr lang="it-IT" b="1" u="sng" dirty="0"/>
              <a:t>Posizionamento</a:t>
            </a:r>
            <a:r>
              <a:rPr lang="it-IT" b="1" dirty="0"/>
              <a:t>:</a:t>
            </a:r>
            <a:r>
              <a:rPr lang="it-IT" dirty="0"/>
              <a:t> Definire come l'azienda vuole essere percepita rispetto alla concorrenza nella mente del target.</a:t>
            </a:r>
          </a:p>
        </p:txBody>
      </p:sp>
      <p:pic>
        <p:nvPicPr>
          <p:cNvPr id="2050" name="Picture 2" descr="segmentation_targeting_positioning">
            <a:extLst>
              <a:ext uri="{FF2B5EF4-FFF2-40B4-BE49-F238E27FC236}">
                <a16:creationId xmlns:a16="http://schemas.microsoft.com/office/drawing/2014/main" id="{56625818-9972-4B0D-83D3-9DE79A983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" t="9347" r="4938" b="13139"/>
          <a:stretch/>
        </p:blipFill>
        <p:spPr bwMode="auto">
          <a:xfrm>
            <a:off x="5569527" y="2181525"/>
            <a:ext cx="6025395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1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4" y="1"/>
            <a:ext cx="9905998" cy="1083296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65174"/>
            <a:ext cx="9905999" cy="27598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COSA E’ IL MARKETING?</a:t>
            </a:r>
          </a:p>
          <a:p>
            <a:pPr marL="0" indent="0" algn="just">
              <a:buNone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it-IT" sz="2800" i="1" dirty="0">
                <a:latin typeface="Calibri" panose="020F0502020204030204" pitchFamily="34" charset="0"/>
                <a:cs typeface="Calibri" panose="020F0502020204030204" pitchFamily="34" charset="0"/>
              </a:rPr>
              <a:t>la funzione tecnica dello scegliere a chi vendere, che cosa vendere e come vendere, nonché nel pianificare la azioni conseguenti, perseguendo la realizzazione del profitto tramite la soddisfazione dei bisogni del consumatore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  <a:p>
            <a:pPr marL="0" indent="0" algn="just">
              <a:buNone/>
            </a:pP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79A7840-008D-42C2-B9F3-C1F078993BAC}"/>
              </a:ext>
            </a:extLst>
          </p:cNvPr>
          <p:cNvSpPr txBox="1"/>
          <p:nvPr/>
        </p:nvSpPr>
        <p:spPr>
          <a:xfrm>
            <a:off x="4060202" y="5406887"/>
            <a:ext cx="4068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aramond" panose="02020404030301010803" pitchFamily="18" charset="0"/>
                <a:cs typeface="Calibri" panose="020F0502020204030204" pitchFamily="34" charset="0"/>
              </a:rPr>
              <a:t>COSA</a:t>
            </a:r>
            <a:r>
              <a:rPr lang="it-IT" sz="2800" dirty="0">
                <a:latin typeface="Garamond" panose="02020404030301010803" pitchFamily="18" charset="0"/>
              </a:rPr>
              <a:t> – COME – A CHI</a:t>
            </a:r>
            <a:endParaRPr lang="es-ES" sz="2800" dirty="0">
              <a:latin typeface="Garamond" panose="02020404030301010803" pitchFamily="18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AFED0DC4-7AC3-4605-8200-A64ABC2C29CA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59418A34-4A1C-433C-9523-08999620BDC8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7" name="Ovale 4">
              <a:extLst>
                <a:ext uri="{FF2B5EF4-FFF2-40B4-BE49-F238E27FC236}">
                  <a16:creationId xmlns:a16="http://schemas.microsoft.com/office/drawing/2014/main" id="{D8F84454-6F3B-47BB-ADA1-AE71E71E35A7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3197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74198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78890"/>
            <a:ext cx="2684865" cy="6480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/>
              <a:t>FASE STRATEGICA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7EE922-B02C-42D7-AA59-9A7025FCC856}"/>
              </a:ext>
            </a:extLst>
          </p:cNvPr>
          <p:cNvSpPr txBox="1"/>
          <p:nvPr/>
        </p:nvSpPr>
        <p:spPr>
          <a:xfrm>
            <a:off x="1122269" y="1438499"/>
            <a:ext cx="10121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Nell’ambito e-Marketing si considerano aspetti quali:</a:t>
            </a:r>
          </a:p>
          <a:p>
            <a:pPr algn="just"/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/>
              <a:t>E-commerce</a:t>
            </a:r>
            <a:r>
              <a:rPr lang="it-IT" sz="2000" dirty="0"/>
              <a:t>: Un canale di vendita primario e integrato.</a:t>
            </a:r>
            <a:endParaRPr lang="it-IT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/>
              <a:t>Digital Advertising</a:t>
            </a:r>
            <a:r>
              <a:rPr lang="it-IT" sz="2000" dirty="0"/>
              <a:t>: Promozione online attraverso vari canali pubblicitari.</a:t>
            </a:r>
            <a:endParaRPr lang="it-IT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/>
              <a:t>Content </a:t>
            </a:r>
            <a:r>
              <a:rPr lang="it-IT" sz="2000" b="1" dirty="0" err="1"/>
              <a:t>Creation</a:t>
            </a:r>
            <a:r>
              <a:rPr lang="it-IT" sz="2000" dirty="0"/>
              <a:t>: Utilizzo di strumenti digitali per creare contenuti promozionali su piattaforme come Instagram, Facebook, YouTube e siti web.</a:t>
            </a:r>
            <a:endParaRPr lang="it-IT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/>
              <a:t>Digital Marketing</a:t>
            </a:r>
            <a:r>
              <a:rPr lang="it-IT" sz="2000" dirty="0"/>
              <a:t>: Strategie digitali integrate per promuovere il brand e i prodotti online.</a:t>
            </a:r>
            <a:endParaRPr lang="it-IT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b="1" dirty="0"/>
              <a:t>Social Media Marketing (SMM) - Social Media Advertising (SMA)</a:t>
            </a:r>
          </a:p>
          <a:p>
            <a:pPr algn="just"/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E4ED3271-7059-47AB-88A3-B44D9333E8A4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18C9C343-39D3-47EF-8D78-7AA0734763EC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8" name="Ovale 4">
              <a:extLst>
                <a:ext uri="{FF2B5EF4-FFF2-40B4-BE49-F238E27FC236}">
                  <a16:creationId xmlns:a16="http://schemas.microsoft.com/office/drawing/2014/main" id="{7173E5F2-333D-4DB0-88AD-68FB29FFBB76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sp>
        <p:nvSpPr>
          <p:cNvPr id="9" name="Rettangolo 8">
            <a:extLst>
              <a:ext uri="{FF2B5EF4-FFF2-40B4-BE49-F238E27FC236}">
                <a16:creationId xmlns:a16="http://schemas.microsoft.com/office/drawing/2014/main" id="{040A4AFD-F8D8-4534-9F2E-A19AABE0F42F}"/>
              </a:ext>
            </a:extLst>
          </p:cNvPr>
          <p:cNvSpPr/>
          <p:nvPr/>
        </p:nvSpPr>
        <p:spPr>
          <a:xfrm>
            <a:off x="2672950" y="5637162"/>
            <a:ext cx="7020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i="1" dirty="0"/>
              <a:t>Senza una fase strategica chiara, l'informatica rischia di essere un costo inutile: non serve avere </a:t>
            </a:r>
            <a:r>
              <a:rPr lang="it-IT" i="1" dirty="0" err="1"/>
              <a:t>un'app</a:t>
            </a:r>
            <a:r>
              <a:rPr lang="it-IT" i="1" dirty="0"/>
              <a:t> bellissima (IT) se non si è capito a quale bisogno del consumatore si vuole rispondere (Marketing Strategico).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7B2BA4AE-38C4-468E-8481-0898A625C7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" t="111" r="11793" b="7284"/>
          <a:stretch/>
        </p:blipFill>
        <p:spPr>
          <a:xfrm>
            <a:off x="3295450" y="4057424"/>
            <a:ext cx="5396886" cy="141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4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30130"/>
            <a:ext cx="9905998" cy="1136373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858415"/>
            <a:ext cx="9905998" cy="5658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/>
              <a:t>FASE OPERATIVA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1141409" y="1540409"/>
            <a:ext cx="5985255" cy="14247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Vengono prese in considerazione le </a:t>
            </a:r>
            <a:r>
              <a:rPr lang="it-IT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4P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(E.J. McCarthy) che costituiscono le </a:t>
            </a:r>
            <a:r>
              <a:rPr lang="it-IT" sz="2000" b="1" dirty="0">
                <a:latin typeface="Calibri" panose="020F0502020204030204" pitchFamily="34" charset="0"/>
                <a:cs typeface="Calibri" panose="020F0502020204030204" pitchFamily="34" charset="0"/>
              </a:rPr>
              <a:t>leve decisionali 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del </a:t>
            </a:r>
            <a:r>
              <a:rPr lang="it-IT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marketing mix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per mettere in atto la strategia aziendale: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7EE922-B02C-42D7-AA59-9A7025FCC856}"/>
              </a:ext>
            </a:extLst>
          </p:cNvPr>
          <p:cNvSpPr txBox="1"/>
          <p:nvPr/>
        </p:nvSpPr>
        <p:spPr>
          <a:xfrm>
            <a:off x="1141411" y="3573229"/>
            <a:ext cx="96988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(Prodotto): Beni, servizi ed idee che soddisfino i consumatori </a:t>
            </a: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PROMOTION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(Comunicazione): Informare il cliente sul prodotto e sull’impresa</a:t>
            </a:r>
          </a:p>
          <a:p>
            <a:pPr algn="just"/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PRICE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(Prezzo): Definire le politiche che portano alla formazione del prezzo </a:t>
            </a:r>
          </a:p>
          <a:p>
            <a:pPr algn="just"/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PLACEMENT</a:t>
            </a: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 (Distribuzione): Rendere disponibile il prodotto in luoghi, tempi e modalità adeguati al consumatore. </a:t>
            </a:r>
            <a:endParaRPr 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F464F87-43E9-4693-8DFF-4B47D11A1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948" y="402607"/>
            <a:ext cx="3275330" cy="3058513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923FE698-E435-497D-8F99-755840951318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628A1CB9-5BD7-4394-9D6D-DDA90690DDFE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" name="Ovale 4">
              <a:extLst>
                <a:ext uri="{FF2B5EF4-FFF2-40B4-BE49-F238E27FC236}">
                  <a16:creationId xmlns:a16="http://schemas.microsoft.com/office/drawing/2014/main" id="{19E463FE-426A-4CDE-8835-AF70A7752D51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783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30130"/>
            <a:ext cx="9905998" cy="1136373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858415"/>
            <a:ext cx="9905998" cy="5658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/>
              <a:t>FASE OPERATIVA – da 4P a 7P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1141409" y="1540409"/>
            <a:ext cx="10151902" cy="3248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dirty="0"/>
              <a:t>Con l'evoluzione dei mercati e l'integrazione delle nuove tecnologie nella comunicazione, il tradizionale modello delle </a:t>
            </a:r>
            <a:r>
              <a:rPr lang="it-IT" sz="2000" b="1" dirty="0"/>
              <a:t>4P</a:t>
            </a:r>
            <a:r>
              <a:rPr lang="it-IT" sz="2000" dirty="0"/>
              <a:t> ha mostrato dei limiti. L'attenzione esclusiva al prodotto ha gradualmente lasciato spazio a un approccio più orientato verso il </a:t>
            </a:r>
            <a:r>
              <a:rPr lang="it-IT" sz="2000" b="1" dirty="0"/>
              <a:t>fattore umano</a:t>
            </a:r>
            <a:r>
              <a:rPr lang="it-IT" sz="2000" dirty="0"/>
              <a:t> e l'esperienza del cliente.</a:t>
            </a:r>
          </a:p>
          <a:p>
            <a:pPr algn="just"/>
            <a:endParaRPr lang="it-IT" sz="2000" dirty="0"/>
          </a:p>
          <a:p>
            <a:pPr algn="just"/>
            <a:endParaRPr lang="it-IT" sz="2000" dirty="0"/>
          </a:p>
          <a:p>
            <a:pPr algn="just"/>
            <a:endParaRPr lang="it-IT" sz="2000" dirty="0"/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Questi cambiamenti hanno influenzato sia il processo di creazione del prodotto, sia il modo in cui le aziende interagiscono e costruiscono relazioni con i clienti. Di conseguenza, al modello iniziale sono state aggiunte nuove variabili, portando all'introduzione delle </a:t>
            </a:r>
            <a:r>
              <a:rPr lang="it-IT" sz="2000" b="1" dirty="0"/>
              <a:t>7 P</a:t>
            </a:r>
            <a:r>
              <a:rPr lang="it-IT" sz="2000" dirty="0"/>
              <a:t>, che riflettono una visione più completa e moderna del marketing.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923FE698-E435-497D-8F99-755840951318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628A1CB9-5BD7-4394-9D6D-DDA90690DDFE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" name="Ovale 4">
              <a:extLst>
                <a:ext uri="{FF2B5EF4-FFF2-40B4-BE49-F238E27FC236}">
                  <a16:creationId xmlns:a16="http://schemas.microsoft.com/office/drawing/2014/main" id="{19E463FE-426A-4CDE-8835-AF70A7752D51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pic>
        <p:nvPicPr>
          <p:cNvPr id="11" name="Immagine 10" descr="Immagine che contiene testo, Carattere, schermata, bianco&#10;&#10;Descrizione generata automaticamente">
            <a:extLst>
              <a:ext uri="{FF2B5EF4-FFF2-40B4-BE49-F238E27FC236}">
                <a16:creationId xmlns:a16="http://schemas.microsoft.com/office/drawing/2014/main" id="{3351FC7D-78D0-F484-B618-48495F79C6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877" t="11231" r="5824" b="16474"/>
          <a:stretch/>
        </p:blipFill>
        <p:spPr>
          <a:xfrm>
            <a:off x="2869273" y="2880880"/>
            <a:ext cx="7261540" cy="221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0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30130"/>
            <a:ext cx="9905998" cy="1136373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858415"/>
            <a:ext cx="9905998" cy="5658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/>
              <a:t>FASE OPERATIVA – da 4P a 7P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690465" y="1540409"/>
            <a:ext cx="6979298" cy="4776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b="1" dirty="0"/>
              <a:t>Persone (People):</a:t>
            </a:r>
            <a:r>
              <a:rPr lang="it-IT" sz="2000" dirty="0"/>
              <a:t> Questa P include sia i clienti che i dipendenti. Il focus è sulla </a:t>
            </a:r>
            <a:r>
              <a:rPr lang="it-IT" sz="2000" u="sng" dirty="0"/>
              <a:t>comprensione del target e sulla qualità del contatto umano</a:t>
            </a:r>
            <a:r>
              <a:rPr lang="it-IT" sz="2000" dirty="0"/>
              <a:t>, poiché i dipendenti che interagiscono con il pubblico rappresentano il brand e ne influenzano la reputazione.</a:t>
            </a:r>
          </a:p>
          <a:p>
            <a:pPr algn="just"/>
            <a:r>
              <a:rPr lang="it-IT" sz="2000" b="1" dirty="0"/>
              <a:t>Processi (</a:t>
            </a:r>
            <a:r>
              <a:rPr lang="it-IT" sz="2000" b="1" dirty="0" err="1"/>
              <a:t>Process</a:t>
            </a:r>
            <a:r>
              <a:rPr lang="it-IT" sz="2000" b="1" dirty="0"/>
              <a:t>):</a:t>
            </a:r>
            <a:r>
              <a:rPr lang="it-IT" sz="2000" dirty="0"/>
              <a:t> </a:t>
            </a:r>
            <a:r>
              <a:rPr lang="it-IT" sz="2000" u="sng" dirty="0"/>
              <a:t>L'efficienza dei processi organizzativi influisce sulla percezione del servizio</a:t>
            </a:r>
            <a:r>
              <a:rPr lang="it-IT" sz="2000" dirty="0"/>
              <a:t>. Esempi chiave includono l'assistenza post-vendita e la risoluzione rapida dei problemi.</a:t>
            </a:r>
          </a:p>
          <a:p>
            <a:pPr algn="just"/>
            <a:r>
              <a:rPr lang="it-IT" sz="2000" b="1" dirty="0"/>
              <a:t>Evidenza fisica (</a:t>
            </a:r>
            <a:r>
              <a:rPr lang="it-IT" sz="2000" b="1" dirty="0" err="1"/>
              <a:t>Physical</a:t>
            </a:r>
            <a:r>
              <a:rPr lang="it-IT" sz="2000" b="1" dirty="0"/>
              <a:t> </a:t>
            </a:r>
            <a:r>
              <a:rPr lang="it-IT" sz="2000" b="1" dirty="0" err="1"/>
              <a:t>Evidence</a:t>
            </a:r>
            <a:r>
              <a:rPr lang="it-IT" sz="2000" b="1" dirty="0"/>
              <a:t>):</a:t>
            </a:r>
            <a:r>
              <a:rPr lang="it-IT" sz="2000" dirty="0"/>
              <a:t> </a:t>
            </a:r>
            <a:r>
              <a:rPr lang="it-IT" sz="2000" u="sng" dirty="0"/>
              <a:t>L'immagine del brand</a:t>
            </a:r>
            <a:r>
              <a:rPr lang="it-IT" sz="2000" dirty="0"/>
              <a:t> si costruisce attraverso le recensioni e la presenza online, influenzando la fiducia del consumatore.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923FE698-E435-497D-8F99-755840951318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628A1CB9-5BD7-4394-9D6D-DDA90690DDFE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" name="Ovale 4">
              <a:extLst>
                <a:ext uri="{FF2B5EF4-FFF2-40B4-BE49-F238E27FC236}">
                  <a16:creationId xmlns:a16="http://schemas.microsoft.com/office/drawing/2014/main" id="{19E463FE-426A-4CDE-8835-AF70A7752D51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pic>
        <p:nvPicPr>
          <p:cNvPr id="26" name="Immagine 25" descr="Immagine che contiene testo, cerchio, schermata, Carattere&#10;&#10;Descrizione generata automaticamente">
            <a:extLst>
              <a:ext uri="{FF2B5EF4-FFF2-40B4-BE49-F238E27FC236}">
                <a16:creationId xmlns:a16="http://schemas.microsoft.com/office/drawing/2014/main" id="{25CFDEFC-417B-EF9E-AE6E-97BDA99373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1" b="3820"/>
          <a:stretch/>
        </p:blipFill>
        <p:spPr>
          <a:xfrm>
            <a:off x="7255453" y="1424294"/>
            <a:ext cx="5316152" cy="425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3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71020"/>
            <a:ext cx="9905998" cy="1225118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1141411" y="2292627"/>
            <a:ext cx="4274011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3B2884F-061C-450A-AD1F-F3BA081C6EFE}"/>
              </a:ext>
            </a:extLst>
          </p:cNvPr>
          <p:cNvSpPr txBox="1"/>
          <p:nvPr/>
        </p:nvSpPr>
        <p:spPr>
          <a:xfrm>
            <a:off x="765224" y="1447060"/>
            <a:ext cx="106367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/>
              <a:t>Queste 7 variabili, opportunamente integrate e combinate, costituiscono il </a:t>
            </a:r>
            <a:r>
              <a:rPr lang="it-IT" sz="2200" b="1" u="sng" dirty="0"/>
              <a:t>marketing mix esteso</a:t>
            </a:r>
            <a:r>
              <a:rPr lang="it-IT" sz="2200" dirty="0"/>
              <a:t>, che l’impresa utilizza per conseguire gli obiettivi predefiniti nel mercato di riferimento. </a:t>
            </a:r>
          </a:p>
          <a:p>
            <a:pPr algn="just"/>
            <a:r>
              <a:rPr lang="it-IT" sz="2200" dirty="0"/>
              <a:t>Il marketing operativo, noto anche come </a:t>
            </a:r>
            <a:r>
              <a:rPr lang="it-IT" sz="2200" b="1" dirty="0"/>
              <a:t>marketing tattico</a:t>
            </a:r>
            <a:r>
              <a:rPr lang="it-IT" sz="2200" dirty="0"/>
              <a:t>, si concentra sugli obiettivi di breve e medio termine, implementando le strategie pratiche per rispondere alle esigenze immediate del mercato.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1AFDB4DF-6530-420C-921F-DD418B95CA15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E0211E43-72F0-4C85-B68E-29999C56868B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1" name="Ovale 4">
              <a:extLst>
                <a:ext uri="{FF2B5EF4-FFF2-40B4-BE49-F238E27FC236}">
                  <a16:creationId xmlns:a16="http://schemas.microsoft.com/office/drawing/2014/main" id="{969A47FD-50C9-4886-80A9-F55C2FFAE6B3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9B70DA-C68F-F2F8-6E89-8E7144B22A26}"/>
              </a:ext>
            </a:extLst>
          </p:cNvPr>
          <p:cNvSpPr txBox="1">
            <a:spLocks/>
          </p:cNvSpPr>
          <p:nvPr/>
        </p:nvSpPr>
        <p:spPr>
          <a:xfrm>
            <a:off x="1141413" y="858415"/>
            <a:ext cx="9905998" cy="565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/>
              <a:t>FASE OPERATIVA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magine 12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F15C7DF3-4115-3307-35AC-50D91BDB4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132" y="3570718"/>
            <a:ext cx="8562966" cy="319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5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71020"/>
            <a:ext cx="9905998" cy="1225118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1141411" y="2292627"/>
            <a:ext cx="4274011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3B2884F-061C-450A-AD1F-F3BA081C6EFE}"/>
              </a:ext>
            </a:extLst>
          </p:cNvPr>
          <p:cNvSpPr txBox="1"/>
          <p:nvPr/>
        </p:nvSpPr>
        <p:spPr>
          <a:xfrm>
            <a:off x="765224" y="1447060"/>
            <a:ext cx="1063678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/>
              <a:t>Approccio proposto negli anni ’90 da Robert F. </a:t>
            </a:r>
            <a:r>
              <a:rPr lang="it-IT" sz="2200" dirty="0" err="1"/>
              <a:t>Lauterboun</a:t>
            </a:r>
            <a:r>
              <a:rPr lang="it-IT" sz="2200" dirty="0"/>
              <a:t>, dove è il </a:t>
            </a:r>
            <a:r>
              <a:rPr lang="it-IT" sz="2200" b="1" dirty="0"/>
              <a:t>Cliente</a:t>
            </a:r>
            <a:r>
              <a:rPr lang="it-IT" sz="2200" dirty="0"/>
              <a:t> a trovarsi al centro dell’attenzione, spostando il focus dal prodotto al valore che esso offre. Le 4C — </a:t>
            </a:r>
            <a:r>
              <a:rPr lang="it-IT" sz="2200" b="1" dirty="0"/>
              <a:t>(Bisogni del) Cliente, Costi, Convenienza e Comunicazione</a:t>
            </a:r>
            <a:r>
              <a:rPr lang="it-IT" sz="2200" dirty="0"/>
              <a:t> — rappresentano un insieme di elementi che consente alle aziende di allineare le loro strategie con le aspettative dei consumatori, migliorando così l'efficacia delle loro attività di marketing.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1AFDB4DF-6530-420C-921F-DD418B95CA15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E0211E43-72F0-4C85-B68E-29999C56868B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1" name="Ovale 4">
              <a:extLst>
                <a:ext uri="{FF2B5EF4-FFF2-40B4-BE49-F238E27FC236}">
                  <a16:creationId xmlns:a16="http://schemas.microsoft.com/office/drawing/2014/main" id="{969A47FD-50C9-4886-80A9-F55C2FFAE6B3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sp>
        <p:nvSpPr>
          <p:cNvPr id="12" name="Segnaposto contenuto 2">
            <a:extLst>
              <a:ext uri="{FF2B5EF4-FFF2-40B4-BE49-F238E27FC236}">
                <a16:creationId xmlns:a16="http://schemas.microsoft.com/office/drawing/2014/main" id="{6D9B70DA-C68F-F2F8-6E89-8E7144B22A26}"/>
              </a:ext>
            </a:extLst>
          </p:cNvPr>
          <p:cNvSpPr txBox="1">
            <a:spLocks/>
          </p:cNvSpPr>
          <p:nvPr/>
        </p:nvSpPr>
        <p:spPr>
          <a:xfrm>
            <a:off x="1141413" y="858415"/>
            <a:ext cx="9905998" cy="565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FASE OPERATIVA – Il modello delle 4C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magine 6" descr="Immagine che contiene testo, schermata, Carattere, logo">
            <a:hlinkClick r:id="rId3"/>
            <a:extLst>
              <a:ext uri="{FF2B5EF4-FFF2-40B4-BE49-F238E27FC236}">
                <a16:creationId xmlns:a16="http://schemas.microsoft.com/office/drawing/2014/main" id="{4ECCD12A-D463-CF42-325E-90C8567F15B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66" t="6687" r="1336" b="5149"/>
          <a:stretch/>
        </p:blipFill>
        <p:spPr>
          <a:xfrm>
            <a:off x="2967135" y="3301585"/>
            <a:ext cx="6447452" cy="335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71021"/>
            <a:ext cx="9905998" cy="932155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779036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BUSINESS PLAN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1037845" y="3428999"/>
            <a:ext cx="9673698" cy="29908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Calibri" panose="020F0502020204030204" pitchFamily="34" charset="0"/>
                <a:cs typeface="Calibri" panose="020F0502020204030204" pitchFamily="34" charset="0"/>
              </a:rPr>
              <a:t>Un Business plan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 è un documento analitico/strategico che contiene gli obiettivi a medio e lungo termine dell’azienda; </a:t>
            </a:r>
            <a:r>
              <a:rPr lang="it-IT" dirty="0"/>
              <a:t>Include l'analisi del mercato, la strategia aziendale, le aree di intervento, i possibili rischi, le previsioni finanziarie e il budget necessario per raggiungere tali obiettivi. Il Business Plan serve come guida per lo sviluppo aziendale e per attrarre investitori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 E’ sviluppato «a cavallo» tra le due fasi Analitica e Strategica.</a:t>
            </a:r>
          </a:p>
          <a:p>
            <a:pPr algn="just"/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ADB5A7F-5181-42BE-9E15-B5CAFA48E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679" y="151558"/>
            <a:ext cx="4226732" cy="3237117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F08B9DBC-1E69-46BB-9FEF-EE2A9BEC8FFF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B56F8A90-D524-49FD-A132-1214C1B2D790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9" name="Ovale 4">
              <a:extLst>
                <a:ext uri="{FF2B5EF4-FFF2-40B4-BE49-F238E27FC236}">
                  <a16:creationId xmlns:a16="http://schemas.microsoft.com/office/drawing/2014/main" id="{3D8B7513-85A9-4868-9B7E-E5BD7ED978E9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7781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88797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914400"/>
            <a:ext cx="9905998" cy="5859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/>
              <a:t>IL PIANO DI MARKETING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1141411" y="1429305"/>
            <a:ext cx="9905998" cy="1940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E’ il documento che include tutti i metodi e tutte le procedure da intraprendere al fine di riuscire nelle azioni di marketing prefissate.</a:t>
            </a:r>
          </a:p>
          <a:p>
            <a:pPr algn="just"/>
            <a:r>
              <a:rPr lang="it-IT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Contiene nel dettaglio le strategie e le azioni che si dovranno svolgere per raggiungere gli obiettivi contenuti nel Business plan.</a:t>
            </a:r>
          </a:p>
          <a:p>
            <a:pPr algn="just"/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7EE922-B02C-42D7-AA59-9A7025FCC856}"/>
              </a:ext>
            </a:extLst>
          </p:cNvPr>
          <p:cNvSpPr txBox="1"/>
          <p:nvPr/>
        </p:nvSpPr>
        <p:spPr>
          <a:xfrm>
            <a:off x="1141411" y="3425290"/>
            <a:ext cx="969886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STRUTTURA DEL PIANO DI MARKETING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Premessa</a:t>
            </a: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generale</a:t>
            </a: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Situazione</a:t>
            </a: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attuale</a:t>
            </a: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 di marketing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>
                <a:latin typeface="Calibri" panose="020F0502020204030204" pitchFamily="34" charset="0"/>
                <a:cs typeface="Calibri" panose="020F0502020204030204" pitchFamily="34" charset="0"/>
              </a:rPr>
              <a:t>Analisi di opportunità e minacce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Obiettivi</a:t>
            </a: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 di marketing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Strategie</a:t>
            </a: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 di marketing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Piani</a:t>
            </a: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d’azione</a:t>
            </a: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599D3CC-98FA-4644-AB63-7B3B2683F1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000"/>
          <a:stretch/>
        </p:blipFill>
        <p:spPr>
          <a:xfrm>
            <a:off x="6242180" y="3710772"/>
            <a:ext cx="5593042" cy="2709080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D8100A13-BB5B-4ABF-A9BE-BD3595CF21D1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2C925CB4-B056-4E8D-A793-6389E356DCA0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" name="Ovale 4">
              <a:extLst>
                <a:ext uri="{FF2B5EF4-FFF2-40B4-BE49-F238E27FC236}">
                  <a16:creationId xmlns:a16="http://schemas.microsoft.com/office/drawing/2014/main" id="{B835B998-70CA-4B63-849F-C3A2BE334906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4467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56443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914400"/>
            <a:ext cx="9905998" cy="5878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/>
              <a:t>COSA DEVO SAPERE?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1141411" y="1502228"/>
            <a:ext cx="9905998" cy="2090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200" dirty="0"/>
              <a:t>L'imprenditore che redige il piano di marketing deve rispondere a domande chiave che facilitano lo sviluppo del piano in modo efficace e strategico.</a:t>
            </a:r>
          </a:p>
          <a:p>
            <a:pPr algn="just"/>
            <a:r>
              <a:rPr lang="it-IT" sz="2200" dirty="0"/>
              <a:t>Il Piano di Marketing deve essere focalizzato sul cliente e adattato al contesto competitivo in cui l'azienda opera. Per raggiungere questo obiettivo, è indispensabile condurre una ricerca approfondita e un'analisi quantitativa del mercato.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B7CEF93-C88D-4F5B-9D81-2C748F39D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17" y="3752985"/>
            <a:ext cx="5685695" cy="2880131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962BFDFF-87E1-406C-BF8E-D40EF7F99B8F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71396758-772F-4AA0-B138-4961B262755E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9" name="Ovale 4">
              <a:extLst>
                <a:ext uri="{FF2B5EF4-FFF2-40B4-BE49-F238E27FC236}">
                  <a16:creationId xmlns:a16="http://schemas.microsoft.com/office/drawing/2014/main" id="{090EFA5A-FEB0-4A2F-9B6F-D76888250765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1350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74198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33061"/>
            <a:ext cx="9905998" cy="6992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/>
              <a:t>MARKETING E INFORMATION TECHNOLOGY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974546" y="2007259"/>
            <a:ext cx="7730916" cy="4510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dirty="0"/>
              <a:t>La riduzione degli investimenti nel marketing tradizionale su carta ha accelerato l'adozione delle tecnologie digitali, ora centrali nelle strategie promozionali. </a:t>
            </a:r>
          </a:p>
          <a:p>
            <a:pPr algn="just"/>
            <a:r>
              <a:rPr lang="it-IT" sz="2000" dirty="0"/>
              <a:t>L'integrazione dell'ICT ha rivoluzionato la comunicazione aziendale, favorendo l'uso di canali come l'online marketing e il </a:t>
            </a:r>
            <a:r>
              <a:rPr lang="it-IT" sz="2000" dirty="0" err="1"/>
              <a:t>direct</a:t>
            </a:r>
            <a:r>
              <a:rPr lang="it-IT" sz="2000" dirty="0"/>
              <a:t> marketing, che offrono maggiore personalizzazione e tracciabilità. </a:t>
            </a:r>
          </a:p>
          <a:p>
            <a:pPr algn="just"/>
            <a:r>
              <a:rPr lang="it-IT" sz="2000" dirty="0"/>
              <a:t>Queste tecnologie permettono di adattare rapidamente le strategie in base ai dati raccolti, rendendo l'ICT un elemento cruciale per il successo competitivo nell'era digitale.</a:t>
            </a:r>
            <a:endParaRPr lang="it-IT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  <a:p>
            <a:pPr algn="just"/>
            <a:endParaRPr lang="es-ES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7094D1A3-98A8-4DB5-A1BB-8363E2A10BF7}"/>
              </a:ext>
            </a:extLst>
          </p:cNvPr>
          <p:cNvGrpSpPr/>
          <p:nvPr/>
        </p:nvGrpSpPr>
        <p:grpSpPr>
          <a:xfrm>
            <a:off x="8579597" y="975399"/>
            <a:ext cx="3612403" cy="2335372"/>
            <a:chOff x="2130286" y="4214191"/>
            <a:chExt cx="3462131" cy="2364759"/>
          </a:xfrm>
        </p:grpSpPr>
        <p:pic>
          <p:nvPicPr>
            <p:cNvPr id="1026" name="Picture 2" descr="Volantino offerte Eternedile - Eternedile">
              <a:extLst>
                <a:ext uri="{FF2B5EF4-FFF2-40B4-BE49-F238E27FC236}">
                  <a16:creationId xmlns:a16="http://schemas.microsoft.com/office/drawing/2014/main" id="{89164945-8D58-4977-9A87-394E8D2A3E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286" y="4214191"/>
              <a:ext cx="3462131" cy="2308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Segno di moltiplicazione 5">
              <a:extLst>
                <a:ext uri="{FF2B5EF4-FFF2-40B4-BE49-F238E27FC236}">
                  <a16:creationId xmlns:a16="http://schemas.microsoft.com/office/drawing/2014/main" id="{D6CB4424-AC9F-4745-A852-9268741CE1DB}"/>
                </a:ext>
              </a:extLst>
            </p:cNvPr>
            <p:cNvSpPr/>
            <p:nvPr/>
          </p:nvSpPr>
          <p:spPr>
            <a:xfrm>
              <a:off x="2700129" y="5309033"/>
              <a:ext cx="1828800" cy="1269917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8212925B-3ADB-43B2-9D4D-0BEF991757CA}"/>
              </a:ext>
            </a:extLst>
          </p:cNvPr>
          <p:cNvGrpSpPr/>
          <p:nvPr/>
        </p:nvGrpSpPr>
        <p:grpSpPr>
          <a:xfrm>
            <a:off x="9022701" y="3868887"/>
            <a:ext cx="2719053" cy="1836580"/>
            <a:chOff x="6599583" y="4378587"/>
            <a:chExt cx="3462131" cy="1860895"/>
          </a:xfrm>
        </p:grpSpPr>
        <p:pic>
          <p:nvPicPr>
            <p:cNvPr id="1030" name="Picture 6" descr="Computer Portatile E Smartphone Che Comunicano Illustrazione Vettoriale -  Illustrazione di isolato, internet: 19914576">
              <a:extLst>
                <a:ext uri="{FF2B5EF4-FFF2-40B4-BE49-F238E27FC236}">
                  <a16:creationId xmlns:a16="http://schemas.microsoft.com/office/drawing/2014/main" id="{43D26682-F9F8-4932-8121-455628D84B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583" y="4378587"/>
              <a:ext cx="3462131" cy="1860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orma a L 6">
              <a:extLst>
                <a:ext uri="{FF2B5EF4-FFF2-40B4-BE49-F238E27FC236}">
                  <a16:creationId xmlns:a16="http://schemas.microsoft.com/office/drawing/2014/main" id="{BEEB5654-FA35-4E07-AA17-0017BF6804BF}"/>
                </a:ext>
              </a:extLst>
            </p:cNvPr>
            <p:cNvSpPr/>
            <p:nvPr/>
          </p:nvSpPr>
          <p:spPr>
            <a:xfrm rot="19312506">
              <a:off x="8273753" y="5529079"/>
              <a:ext cx="947340" cy="678639"/>
            </a:xfrm>
            <a:prstGeom prst="corne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B9733381-2FF2-49D9-B235-02215F7E1176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4A03F111-9E48-4FF7-9350-17B976E5B7F2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3" name="Ovale 4">
              <a:extLst>
                <a:ext uri="{FF2B5EF4-FFF2-40B4-BE49-F238E27FC236}">
                  <a16:creationId xmlns:a16="http://schemas.microsoft.com/office/drawing/2014/main" id="{78070863-B6A7-4D89-9B21-2F5BA10226CF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9865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83075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33019"/>
            <a:ext cx="9905999" cy="6659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DA QUANDO ESISTE IL MARKETING?</a:t>
            </a:r>
          </a:p>
          <a:p>
            <a:pPr marL="0" indent="0" algn="just">
              <a:buNone/>
            </a:pP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79A7840-008D-42C2-B9F3-C1F078993BAC}"/>
              </a:ext>
            </a:extLst>
          </p:cNvPr>
          <p:cNvSpPr txBox="1"/>
          <p:nvPr/>
        </p:nvSpPr>
        <p:spPr>
          <a:xfrm>
            <a:off x="1141413" y="1599010"/>
            <a:ext cx="224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Garamond" panose="02020404030301010803" pitchFamily="18" charset="0"/>
                <a:cs typeface="Calibri" panose="020F0502020204030204" pitchFamily="34" charset="0"/>
              </a:rPr>
              <a:t>DA SEMPRE</a:t>
            </a:r>
            <a:endParaRPr lang="es-ES" sz="2800" dirty="0">
              <a:latin typeface="Garamond" panose="02020404030301010803" pitchFamily="18" charset="0"/>
            </a:endParaRPr>
          </a:p>
        </p:txBody>
      </p:sp>
      <p:pic>
        <p:nvPicPr>
          <p:cNvPr id="2050" name="Picture 2" descr="adamo ed eva | Il serpente dell' Eden">
            <a:extLst>
              <a:ext uri="{FF2B5EF4-FFF2-40B4-BE49-F238E27FC236}">
                <a16:creationId xmlns:a16="http://schemas.microsoft.com/office/drawing/2014/main" id="{ECC51EB0-F2B3-4A0B-AACB-445200218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0" y="2841698"/>
            <a:ext cx="2677226" cy="358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 descr="Immagine che contiene testo, libro&#10;&#10;Descrizione generata automaticamente">
            <a:extLst>
              <a:ext uri="{FF2B5EF4-FFF2-40B4-BE49-F238E27FC236}">
                <a16:creationId xmlns:a16="http://schemas.microsoft.com/office/drawing/2014/main" id="{6AEDF5A9-F1B8-46DE-A888-FCDD49FBE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622" y="2211955"/>
            <a:ext cx="3446065" cy="2795603"/>
          </a:xfrm>
          <a:prstGeom prst="rect">
            <a:avLst/>
          </a:prstGeom>
        </p:spPr>
      </p:pic>
      <p:pic>
        <p:nvPicPr>
          <p:cNvPr id="8" name="Immagine 7" descr="Immagine che contiene testo, terra, esterni, vecchio&#10;&#10;Descrizione generata automaticamente">
            <a:extLst>
              <a:ext uri="{FF2B5EF4-FFF2-40B4-BE49-F238E27FC236}">
                <a16:creationId xmlns:a16="http://schemas.microsoft.com/office/drawing/2014/main" id="{D39451DA-2A1E-46B9-A99F-666388B2E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509" y="3298781"/>
            <a:ext cx="3546997" cy="3127806"/>
          </a:xfrm>
          <a:prstGeom prst="rect">
            <a:avLst/>
          </a:prstGeom>
        </p:spPr>
      </p:pic>
      <p:pic>
        <p:nvPicPr>
          <p:cNvPr id="10" name="Immagine 9" descr="Immagine che contiene testo, giocattolo&#10;&#10;Descrizione generata automaticamente">
            <a:extLst>
              <a:ext uri="{FF2B5EF4-FFF2-40B4-BE49-F238E27FC236}">
                <a16:creationId xmlns:a16="http://schemas.microsoft.com/office/drawing/2014/main" id="{96CBF70B-33EA-4C68-999A-588B5D51CA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4606" y="136696"/>
            <a:ext cx="2382806" cy="1723924"/>
          </a:xfrm>
          <a:prstGeom prst="rect">
            <a:avLst/>
          </a:prstGeom>
        </p:spPr>
      </p:pic>
      <p:pic>
        <p:nvPicPr>
          <p:cNvPr id="12" name="Immagine 11" descr="Immagine che contiene testo, interni, tessuto&#10;&#10;Descrizione generata automaticamente">
            <a:extLst>
              <a:ext uri="{FF2B5EF4-FFF2-40B4-BE49-F238E27FC236}">
                <a16:creationId xmlns:a16="http://schemas.microsoft.com/office/drawing/2014/main" id="{445FF248-9B48-4A37-ACF6-F3EF102056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4689" y="2514578"/>
            <a:ext cx="4910771" cy="2811416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E7BF633E-A527-4A47-BEF1-C1A7626549C2}"/>
              </a:ext>
            </a:extLst>
          </p:cNvPr>
          <p:cNvGrpSpPr/>
          <p:nvPr/>
        </p:nvGrpSpPr>
        <p:grpSpPr>
          <a:xfrm>
            <a:off x="8937" y="6403932"/>
            <a:ext cx="438149" cy="438149"/>
            <a:chOff x="0" y="24178"/>
            <a:chExt cx="438149" cy="438149"/>
          </a:xfrm>
        </p:grpSpPr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4AACD119-428A-44FE-A0A3-6B9672DBABF1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4" name="Ovale 4">
              <a:extLst>
                <a:ext uri="{FF2B5EF4-FFF2-40B4-BE49-F238E27FC236}">
                  <a16:creationId xmlns:a16="http://schemas.microsoft.com/office/drawing/2014/main" id="{92441B96-A32D-4B8D-90BE-BE209F2A501A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638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06532"/>
            <a:ext cx="9905998" cy="1269507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44923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/>
              <a:t>LA PIRAMIDE DI MASLOW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6094410" y="1095909"/>
            <a:ext cx="5421683" cy="4626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dirty="0"/>
              <a:t>Il modello, sviluppato nel 1954 dallo psicologo Abraham Maslow, illustra una </a:t>
            </a:r>
            <a:r>
              <a:rPr lang="it-IT" b="1" dirty="0"/>
              <a:t>gerarchia dei bisogni umani</a:t>
            </a:r>
            <a:r>
              <a:rPr lang="it-IT" dirty="0"/>
              <a:t>, dove ciascun livello deve essere soddisfatto prima di poter aspirare a quello successivo. </a:t>
            </a:r>
          </a:p>
          <a:p>
            <a:pPr marL="0" indent="0" algn="just">
              <a:buNone/>
            </a:pPr>
            <a:r>
              <a:rPr lang="it-IT" dirty="0"/>
              <a:t>Partendo dai bisogni più basilari fino ad arrivare all'autorealizzazione, Maslow ci guida attraverso le tappe essenziali per </a:t>
            </a:r>
            <a:r>
              <a:rPr lang="it-IT" b="1" u="sng" dirty="0"/>
              <a:t>comprendere cosa motiva il comportamento umano</a:t>
            </a:r>
            <a:r>
              <a:rPr lang="it-IT" dirty="0"/>
              <a:t>.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1BC4BAD-0D0A-4F27-92E3-D079C49EBA3D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D9D3B100-009E-44CD-B811-1556BBEE263C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8" name="Ovale 4">
              <a:extLst>
                <a:ext uri="{FF2B5EF4-FFF2-40B4-BE49-F238E27FC236}">
                  <a16:creationId xmlns:a16="http://schemas.microsoft.com/office/drawing/2014/main" id="{CDD50160-F114-449C-A200-7B35480EF5A5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pic>
        <p:nvPicPr>
          <p:cNvPr id="10" name="Immagine 9" descr="Immagine che contiene testo, schermata, Carattere, design&#10;&#10;Descrizione generata automaticamente">
            <a:extLst>
              <a:ext uri="{FF2B5EF4-FFF2-40B4-BE49-F238E27FC236}">
                <a16:creationId xmlns:a16="http://schemas.microsoft.com/office/drawing/2014/main" id="{A0DFE76C-4DD5-B613-8FA0-548ACDBD2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4" y="1481027"/>
            <a:ext cx="5722016" cy="449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06532"/>
            <a:ext cx="9905998" cy="1269507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44923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/>
              <a:t>LA PIRAMIDE DI MASLOW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84C706D-C62C-4322-8F30-6CD47FFBD58C}"/>
              </a:ext>
            </a:extLst>
          </p:cNvPr>
          <p:cNvSpPr txBox="1"/>
          <p:nvPr/>
        </p:nvSpPr>
        <p:spPr>
          <a:xfrm>
            <a:off x="5222420" y="1710536"/>
            <a:ext cx="65314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dirty="0"/>
              <a:t>1 - Bisogni fisiologici di base</a:t>
            </a:r>
            <a:r>
              <a:rPr lang="it-IT" sz="2000" dirty="0"/>
              <a:t>: cibo, acqua, sonno, riparo, vestiti, e la riproduzione della specie.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2AF61E0-DB36-4060-BC9F-4F4120E47E7C}"/>
              </a:ext>
            </a:extLst>
          </p:cNvPr>
          <p:cNvSpPr txBox="1"/>
          <p:nvPr/>
        </p:nvSpPr>
        <p:spPr>
          <a:xfrm>
            <a:off x="1141410" y="3429000"/>
            <a:ext cx="6103398" cy="505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defTabSz="914400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400"/>
            </a:lvl1pPr>
            <a:lvl2pPr marL="685800" indent="-228600" defTabSz="9144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 defTabSz="9144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</a:lvl3pPr>
            <a:lvl4pPr marL="1600200" indent="-228600" defTabSz="9144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 defTabSz="9144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/>
            </a:lvl5pPr>
            <a:lvl6pPr marL="2514600" indent="-228600" defTabSz="9144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/>
            </a:lvl6pPr>
            <a:lvl7pPr marL="2971800" indent="-228600" defTabSz="9144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/>
            </a:lvl7pPr>
            <a:lvl8pPr marL="3429000" indent="-228600" defTabSz="9144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/>
            </a:lvl8pPr>
            <a:lvl9pPr marL="3886200" indent="-228600" defTabSz="914400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/>
            </a:lvl9pPr>
          </a:lstStyle>
          <a:p>
            <a:endParaRPr lang="es-ES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64F0E2F8-CF1C-4A48-831E-62B8EA35E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49" y="1710536"/>
            <a:ext cx="4420589" cy="3957383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73F8271C-72DD-4180-A1EC-491670C7A19A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2DD8D1BD-1974-450D-8AE2-A9C7E5D77DF7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9" name="Ovale 4">
              <a:extLst>
                <a:ext uri="{FF2B5EF4-FFF2-40B4-BE49-F238E27FC236}">
                  <a16:creationId xmlns:a16="http://schemas.microsoft.com/office/drawing/2014/main" id="{FFF4DEBF-3314-45DB-B0B5-EFF9FD6A869C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265431A-972D-4169-FF89-C87CBE408618}"/>
              </a:ext>
            </a:extLst>
          </p:cNvPr>
          <p:cNvSpPr txBox="1"/>
          <p:nvPr/>
        </p:nvSpPr>
        <p:spPr>
          <a:xfrm>
            <a:off x="5222422" y="2488419"/>
            <a:ext cx="65314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dirty="0"/>
              <a:t>2 - Bisogni di sicurezza</a:t>
            </a:r>
            <a:r>
              <a:rPr lang="it-IT" sz="2000" dirty="0"/>
              <a:t>: sicurezza fisica, finanziaria, psicologica, salute, benessere, sicurezza lavorativa e digitale.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9FDE144-538D-A750-D1CA-E4ADC0BBCC0C}"/>
              </a:ext>
            </a:extLst>
          </p:cNvPr>
          <p:cNvSpPr txBox="1"/>
          <p:nvPr/>
        </p:nvSpPr>
        <p:spPr>
          <a:xfrm>
            <a:off x="5222422" y="3292331"/>
            <a:ext cx="65314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dirty="0"/>
              <a:t>3 - Bisogni di appartenenza/sociali</a:t>
            </a:r>
            <a:r>
              <a:rPr lang="it-IT" sz="2000" dirty="0"/>
              <a:t>: amicizie, amore, famiglia, gruppi, appartenenza a comunità, inclusi legami virtuali e comunità online.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BAA5074-1787-CD44-49E3-60DE7FD06013}"/>
              </a:ext>
            </a:extLst>
          </p:cNvPr>
          <p:cNvSpPr txBox="1"/>
          <p:nvPr/>
        </p:nvSpPr>
        <p:spPr>
          <a:xfrm>
            <a:off x="5222421" y="4366395"/>
            <a:ext cx="65314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dirty="0"/>
              <a:t>4 - Bisogni di stima</a:t>
            </a:r>
            <a:r>
              <a:rPr lang="it-IT" sz="2000" dirty="0"/>
              <a:t>: autostima, riconoscimento sociale, successo personale e professionale.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7595F68-14E1-5DC3-8C9D-F7DAE8988A5D}"/>
              </a:ext>
            </a:extLst>
          </p:cNvPr>
          <p:cNvSpPr txBox="1"/>
          <p:nvPr/>
        </p:nvSpPr>
        <p:spPr>
          <a:xfrm>
            <a:off x="5222420" y="5152274"/>
            <a:ext cx="65314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b="1" dirty="0"/>
              <a:t>5 - Piena autorealizzazione</a:t>
            </a:r>
            <a:r>
              <a:rPr lang="it-IT" sz="2000" dirty="0"/>
              <a:t>: realizzazione del proprio potenziale, raggiungimento dell'equilibrio personale e professionale.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06532"/>
            <a:ext cx="9905998" cy="1269507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44923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/>
              <a:t>LA PIRAMIDE DI MASLOW e il MARKETING – Analisi dei livelli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088996C-6F68-47B0-BF38-B4C40CD22CF1}"/>
              </a:ext>
            </a:extLst>
          </p:cNvPr>
          <p:cNvSpPr txBox="1"/>
          <p:nvPr/>
        </p:nvSpPr>
        <p:spPr>
          <a:xfrm>
            <a:off x="825623" y="1365984"/>
            <a:ext cx="10520039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200" b="1" dirty="0"/>
              <a:t>PRIMO LIVELLO</a:t>
            </a:r>
            <a:r>
              <a:rPr lang="it-IT" sz="2200" dirty="0"/>
              <a:t>: Paesi in via di sviluppo, comunità isolate e persone colpite da disastri naturali (terremoti, inondazioni, ecc.) rappresentano segmenti difficili da </a:t>
            </a:r>
            <a:r>
              <a:rPr lang="it-IT" sz="2200" dirty="0" err="1"/>
              <a:t>targettizzare</a:t>
            </a:r>
            <a:r>
              <a:rPr lang="it-IT" sz="2200" dirty="0"/>
              <a:t>, poiché la loro priorità è la sopravvivenza. L'intervento in queste situazioni si configura come aiuto umanitario piuttosto che strategia di marketing, risultando non solo poco redditizio, ma anche eticamente problematico.</a:t>
            </a:r>
          </a:p>
          <a:p>
            <a:pPr algn="just"/>
            <a:endParaRPr lang="it-IT" sz="2200" dirty="0"/>
          </a:p>
          <a:p>
            <a:pPr algn="just"/>
            <a:r>
              <a:rPr lang="it-IT" sz="2200" dirty="0"/>
              <a:t>D'altro canto, il primo livello della piramide di Maslow riguarda i bisogni primari, come cibo, acqua e riparo, includendo anche consumatori con potere d'acquisto. Le strategie di marketing per questo segmento spaziano dall'accessibilità, con prodotti essenziali a basso costo, alla </a:t>
            </a:r>
            <a:r>
              <a:rPr lang="it-IT" sz="2200" dirty="0" err="1"/>
              <a:t>premiumizzazione</a:t>
            </a:r>
            <a:r>
              <a:rPr lang="it-IT" sz="2200" dirty="0"/>
              <a:t>, con beni di alta qualità e lusso, dimostrando come i bisogni di base possano generare opportunità diverse.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C460C16B-7A62-45B5-B497-210EE5C05106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9CE5EB1E-8792-46DE-BB8A-63C2E576696D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9" name="Ovale 4">
              <a:extLst>
                <a:ext uri="{FF2B5EF4-FFF2-40B4-BE49-F238E27FC236}">
                  <a16:creationId xmlns:a16="http://schemas.microsoft.com/office/drawing/2014/main" id="{05CF3F33-A192-4BDE-B711-0A769B1D4905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pic>
        <p:nvPicPr>
          <p:cNvPr id="5" name="Immagine 4" descr="Immagine che contiene albero di Natale, natale">
            <a:extLst>
              <a:ext uri="{FF2B5EF4-FFF2-40B4-BE49-F238E27FC236}">
                <a16:creationId xmlns:a16="http://schemas.microsoft.com/office/drawing/2014/main" id="{454ED867-3F91-7B73-9DB0-5B97DC63EB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1608"/>
          <a:stretch/>
        </p:blipFill>
        <p:spPr>
          <a:xfrm>
            <a:off x="1236660" y="5320419"/>
            <a:ext cx="9715500" cy="138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8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06532"/>
            <a:ext cx="9905998" cy="1269507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44923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/>
              <a:t>LA PIRAMIDE DI MASLOW e il MARKETING – Analisi dei livelli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088996C-6F68-47B0-BF38-B4C40CD22CF1}"/>
              </a:ext>
            </a:extLst>
          </p:cNvPr>
          <p:cNvSpPr txBox="1"/>
          <p:nvPr/>
        </p:nvSpPr>
        <p:spPr>
          <a:xfrm>
            <a:off x="825623" y="1365984"/>
            <a:ext cx="1052003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200" b="1" dirty="0"/>
              <a:t>SECONDO LIVELLO:</a:t>
            </a:r>
            <a:r>
              <a:rPr lang="it-IT" sz="2200" dirty="0"/>
              <a:t> Questo livello riguarda i bisogni legati alla protezione fisica e finanziaria, alla stabilità, alla salute e alla sicurezza. Non si limita alle persone a basso reddito o vulnerabili, ma include </a:t>
            </a:r>
            <a:r>
              <a:rPr lang="it-IT" sz="2200" u="sng" dirty="0"/>
              <a:t>tutti coloro che cercano prodotti e servizi che garantiscano affidabilità e continuità</a:t>
            </a:r>
            <a:r>
              <a:rPr lang="it-IT" sz="2200" dirty="0"/>
              <a:t>. Le campagne di marketing mirate a questo segmento puntano a </a:t>
            </a:r>
            <a:r>
              <a:rPr lang="it-IT" sz="2200" u="sng" dirty="0"/>
              <a:t>rassicurare i consumatori su sicurezza, qualità e durata dei prodotti</a:t>
            </a:r>
            <a:r>
              <a:rPr lang="it-IT" sz="2200" dirty="0"/>
              <a:t>.</a:t>
            </a:r>
          </a:p>
          <a:p>
            <a:pPr algn="just"/>
            <a:endParaRPr lang="it-IT" sz="2200" dirty="0"/>
          </a:p>
          <a:p>
            <a:pPr algn="just"/>
            <a:r>
              <a:rPr lang="it-IT" sz="2200" dirty="0"/>
              <a:t>Tuttavia, può emergere il problema del </a:t>
            </a:r>
            <a:r>
              <a:rPr lang="it-IT" sz="2200" b="1" i="1" u="sng" dirty="0"/>
              <a:t>Marketing Predatorio</a:t>
            </a:r>
            <a:r>
              <a:rPr lang="it-IT" sz="2200" dirty="0"/>
              <a:t>, che sfrutta le vulnerabilità di individui con risorse limitate. In questi casi, prodotti vengono presentati come soluzioni sicure, pur non offrendo valore reale (</a:t>
            </a:r>
            <a:r>
              <a:rPr lang="it-IT" sz="2400" b="1" u="sng" dirty="0">
                <a:hlinkClick r:id="rId3"/>
              </a:rPr>
              <a:t>SCHEMA PONZI</a:t>
            </a:r>
            <a:r>
              <a:rPr lang="it-IT" sz="2200" dirty="0"/>
              <a:t>). Un marketing etico deve evitare tali pratiche e puntare sulla trasparenza, costruendo fiducia duratura.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C460C16B-7A62-45B5-B497-210EE5C05106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9CE5EB1E-8792-46DE-BB8A-63C2E576696D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9" name="Ovale 4">
              <a:extLst>
                <a:ext uri="{FF2B5EF4-FFF2-40B4-BE49-F238E27FC236}">
                  <a16:creationId xmlns:a16="http://schemas.microsoft.com/office/drawing/2014/main" id="{05CF3F33-A192-4BDE-B711-0A769B1D4905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pic>
        <p:nvPicPr>
          <p:cNvPr id="6" name="Immagine 5" descr="Immagine che contiene albero di Natale, natale&#10;&#10;Descrizione generata automaticamente">
            <a:extLst>
              <a:ext uri="{FF2B5EF4-FFF2-40B4-BE49-F238E27FC236}">
                <a16:creationId xmlns:a16="http://schemas.microsoft.com/office/drawing/2014/main" id="{929CE758-1293-CB51-B425-AF12AC0948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3067" b="21691"/>
          <a:stretch/>
        </p:blipFill>
        <p:spPr>
          <a:xfrm>
            <a:off x="64165" y="5280395"/>
            <a:ext cx="11947210" cy="107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5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06532"/>
            <a:ext cx="9905998" cy="1269507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44923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/>
              <a:t>LA PIRAMIDE DI MASLOW e il MARKETING – Analisi dei livelli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088996C-6F68-47B0-BF38-B4C40CD22CF1}"/>
              </a:ext>
            </a:extLst>
          </p:cNvPr>
          <p:cNvSpPr txBox="1"/>
          <p:nvPr/>
        </p:nvSpPr>
        <p:spPr>
          <a:xfrm>
            <a:off x="825623" y="1365984"/>
            <a:ext cx="10520039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200" b="1" dirty="0"/>
              <a:t>TERZO LIVELLO:</a:t>
            </a:r>
            <a:r>
              <a:rPr lang="it-IT" sz="2200" dirty="0"/>
              <a:t> Questo livello include principalmente persone appartenenti al "</a:t>
            </a:r>
            <a:r>
              <a:rPr lang="it-IT" sz="2200" i="1" dirty="0"/>
              <a:t>ceto medio</a:t>
            </a:r>
            <a:r>
              <a:rPr lang="it-IT" sz="2200" dirty="0"/>
              <a:t>", i cui bisogni di base sono soddisfatti. </a:t>
            </a:r>
            <a:r>
              <a:rPr lang="it-IT" sz="2200" u="sng" dirty="0"/>
              <a:t>Rappresentano una porzione significativa della popolazione nei paesi industrializzati</a:t>
            </a:r>
            <a:r>
              <a:rPr lang="it-IT" sz="2200" dirty="0"/>
              <a:t> e hanno interessi che vanno oltre le necessità primarie di casa e lavoro. Con accesso alla tecnologia, sono ben informate e facilmente raggiungibili attraverso i canali digitali e i mezzi di comunicazione di massa.</a:t>
            </a:r>
          </a:p>
          <a:p>
            <a:pPr algn="just"/>
            <a:endParaRPr lang="it-IT" sz="2200" dirty="0"/>
          </a:p>
          <a:p>
            <a:pPr algn="just"/>
            <a:r>
              <a:rPr lang="it-IT" sz="2200" b="1" dirty="0"/>
              <a:t>I consumatori di questo segmento sono attivi online e utilizzano strumenti digitali per informarsi, acquistare e socializzare</a:t>
            </a:r>
            <a:r>
              <a:rPr lang="it-IT" sz="2200" dirty="0"/>
              <a:t>. Il marketing per loro si concentra sull'offerta di prodotti e servizi che migliorano il loro stile di vita, arricchiscono le loro esperienze e favoriscono la realizzazione personale. Le campagne digitali, dai social media al </a:t>
            </a:r>
            <a:r>
              <a:rPr lang="it-IT" sz="2200" dirty="0" err="1"/>
              <a:t>content</a:t>
            </a:r>
            <a:r>
              <a:rPr lang="it-IT" sz="2200" dirty="0"/>
              <a:t> marketing, svolgono un ruolo cruciale.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C460C16B-7A62-45B5-B497-210EE5C05106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9CE5EB1E-8792-46DE-BB8A-63C2E576696D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9" name="Ovale 4">
              <a:extLst>
                <a:ext uri="{FF2B5EF4-FFF2-40B4-BE49-F238E27FC236}">
                  <a16:creationId xmlns:a16="http://schemas.microsoft.com/office/drawing/2014/main" id="{05CF3F33-A192-4BDE-B711-0A769B1D4905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pic>
        <p:nvPicPr>
          <p:cNvPr id="5" name="Immagine 4" descr="Immagine che contiene albero di Natale, natale&#10;&#10;Descrizione generata automaticamente">
            <a:extLst>
              <a:ext uri="{FF2B5EF4-FFF2-40B4-BE49-F238E27FC236}">
                <a16:creationId xmlns:a16="http://schemas.microsoft.com/office/drawing/2014/main" id="{7FA3C7B8-CAD2-7045-C917-7F1997D0DB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539" b="39639"/>
          <a:stretch/>
        </p:blipFill>
        <p:spPr>
          <a:xfrm>
            <a:off x="662473" y="5313625"/>
            <a:ext cx="10892536" cy="122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06532"/>
            <a:ext cx="9905998" cy="1269507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44923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/>
              <a:t>LA PIRAMIDE DI MASLOW e il MARKETING – Analisi dei livelli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088996C-6F68-47B0-BF38-B4C40CD22CF1}"/>
              </a:ext>
            </a:extLst>
          </p:cNvPr>
          <p:cNvSpPr txBox="1"/>
          <p:nvPr/>
        </p:nvSpPr>
        <p:spPr>
          <a:xfrm>
            <a:off x="825623" y="1365984"/>
            <a:ext cx="1052003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200" b="1" dirty="0"/>
              <a:t>QUARTO LIVELLO:</a:t>
            </a:r>
            <a:r>
              <a:rPr lang="it-IT" sz="2200" dirty="0"/>
              <a:t> Questo livello include persone con redditi elevati che beneficiano del lusso e del comfort offerti dai progressi sociali ed economici. Questi individui, presenti in società stabili e sviluppate, hanno accesso a lavori e opportunità che garantiscono un alto potere d'acquisto e uno stile di vita privilegiato.</a:t>
            </a:r>
          </a:p>
          <a:p>
            <a:pPr algn="just"/>
            <a:endParaRPr lang="it-IT" sz="2200" dirty="0"/>
          </a:p>
          <a:p>
            <a:pPr algn="just"/>
            <a:r>
              <a:rPr lang="it-IT" sz="2200" u="sng" dirty="0"/>
              <a:t>Il marketing rivolto a questo segmento è estremamente curato e personalizzato</a:t>
            </a:r>
            <a:r>
              <a:rPr lang="it-IT" sz="2200" dirty="0"/>
              <a:t>, passando dai beni di largo consumo a quelli di lusso. </a:t>
            </a:r>
            <a:r>
              <a:rPr lang="it-IT" sz="2200" u="sng" dirty="0"/>
              <a:t>L'attenzione è posta su prodotti e servizi esclusivi, che soddisfano esigenze di status, unicità e qualità</a:t>
            </a:r>
            <a:r>
              <a:rPr lang="it-IT" sz="2200" dirty="0"/>
              <a:t>. Le strategie si concentrano su esperienze premium, personalizzazione e </a:t>
            </a:r>
            <a:r>
              <a:rPr lang="it-IT" sz="2400" b="1" u="sng" dirty="0">
                <a:hlinkClick r:id="rId3"/>
              </a:rPr>
              <a:t>storytelling</a:t>
            </a:r>
            <a:r>
              <a:rPr lang="it-IT" sz="2200" dirty="0"/>
              <a:t>, con un forte utilizzo di canali digitali per mantenere il contatto diretto e continuo con questo pubblico esigente.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4ACA1C4F-D0D6-44E3-AE1C-48C19F9E3D42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2931627D-DD80-435E-8EAA-D5994B314CE1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9" name="Ovale 4">
              <a:extLst>
                <a:ext uri="{FF2B5EF4-FFF2-40B4-BE49-F238E27FC236}">
                  <a16:creationId xmlns:a16="http://schemas.microsoft.com/office/drawing/2014/main" id="{883321C7-8014-4581-AC19-A56FE265C715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pic>
        <p:nvPicPr>
          <p:cNvPr id="5" name="Immagine 4" descr="Immagine che contiene albero di Natale, natale&#10;&#10;Descrizione generata automaticamente">
            <a:extLst>
              <a:ext uri="{FF2B5EF4-FFF2-40B4-BE49-F238E27FC236}">
                <a16:creationId xmlns:a16="http://schemas.microsoft.com/office/drawing/2014/main" id="{BBDB5EFB-1FB0-D8DF-4D00-CF949E0FA34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6998" b="58245"/>
          <a:stretch/>
        </p:blipFill>
        <p:spPr>
          <a:xfrm>
            <a:off x="64165" y="5333820"/>
            <a:ext cx="11930504" cy="103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0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06532"/>
            <a:ext cx="9905998" cy="1269507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44923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/>
              <a:t>LA PIRAMIDE DI MASLOW e il MARKETING – Analisi dei livelli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088996C-6F68-47B0-BF38-B4C40CD22CF1}"/>
              </a:ext>
            </a:extLst>
          </p:cNvPr>
          <p:cNvSpPr txBox="1"/>
          <p:nvPr/>
        </p:nvSpPr>
        <p:spPr>
          <a:xfrm>
            <a:off x="825623" y="1365984"/>
            <a:ext cx="10520039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200" b="1" dirty="0"/>
              <a:t>QUINTO LIVELLO:</a:t>
            </a:r>
            <a:r>
              <a:rPr lang="it-IT" sz="2200" dirty="0"/>
              <a:t> Questo livello comprende una </a:t>
            </a:r>
            <a:r>
              <a:rPr lang="it-IT" sz="2200" u="sng" dirty="0"/>
              <a:t>ristretta élite di individui influenti, che hanno raggiunto un elevato grado di benessere economico e sociale</a:t>
            </a:r>
            <a:r>
              <a:rPr lang="it-IT" sz="2200" dirty="0"/>
              <a:t>. Sebbene abbiano soddisfatto gran parte dei loro bisogni materiali, la loro attenzione si sposta spesso verso esperienze significative, innovazioni e impatti sociali.</a:t>
            </a:r>
          </a:p>
          <a:p>
            <a:pPr algn="just"/>
            <a:endParaRPr lang="it-IT" sz="2200" dirty="0"/>
          </a:p>
          <a:p>
            <a:pPr algn="just"/>
            <a:r>
              <a:rPr lang="it-IT" sz="2200" dirty="0"/>
              <a:t>Queste persone, </a:t>
            </a:r>
            <a:r>
              <a:rPr lang="it-IT" sz="2200" u="sng" dirty="0"/>
              <a:t>pur avendo una solida sicurezza finanziaria, sono motivate da un desiderio di cambiamento e miglioramento, sia nella propria vita che nella comunità circostante</a:t>
            </a:r>
            <a:r>
              <a:rPr lang="it-IT" sz="2200" dirty="0"/>
              <a:t>. Spesso si impegnano in cause sociali, culturali o ambientali, utilizzando la loro influenza e risorse per promuovere iniziative di grande impatto. </a:t>
            </a:r>
            <a:r>
              <a:rPr lang="it-IT" sz="2200" u="sng" dirty="0"/>
              <a:t>Il marketing per questo segmento si concentra su esperienze esclusive e significative</a:t>
            </a:r>
            <a:r>
              <a:rPr lang="it-IT" sz="2200" dirty="0"/>
              <a:t>, collegando i prodotti e i servizi a valori di responsabilità sociale e innovazione.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4ACA1C4F-D0D6-44E3-AE1C-48C19F9E3D42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2931627D-DD80-435E-8EAA-D5994B314CE1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9" name="Ovale 4">
              <a:extLst>
                <a:ext uri="{FF2B5EF4-FFF2-40B4-BE49-F238E27FC236}">
                  <a16:creationId xmlns:a16="http://schemas.microsoft.com/office/drawing/2014/main" id="{883321C7-8014-4581-AC19-A56FE265C715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pic>
        <p:nvPicPr>
          <p:cNvPr id="5" name="Immagine 4" descr="Immagine che contiene albero di Natale, natale">
            <a:extLst>
              <a:ext uri="{FF2B5EF4-FFF2-40B4-BE49-F238E27FC236}">
                <a16:creationId xmlns:a16="http://schemas.microsoft.com/office/drawing/2014/main" id="{B4CBB236-910F-F8E3-FDC1-5A411A7EA8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" t="6279" r="-16" b="77301"/>
          <a:stretch/>
        </p:blipFill>
        <p:spPr>
          <a:xfrm>
            <a:off x="373984" y="5079941"/>
            <a:ext cx="11646566" cy="112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06532"/>
            <a:ext cx="9905998" cy="1269507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44923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/>
              <a:t>LE BUYER PERSONAS E LA PIRAMIDE DI MASLOW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088996C-6F68-47B0-BF38-B4C40CD22CF1}"/>
              </a:ext>
            </a:extLst>
          </p:cNvPr>
          <p:cNvSpPr txBox="1"/>
          <p:nvPr/>
        </p:nvSpPr>
        <p:spPr>
          <a:xfrm>
            <a:off x="1071183" y="1365984"/>
            <a:ext cx="98919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 dirty="0"/>
              <a:t>Le </a:t>
            </a:r>
            <a:r>
              <a:rPr lang="it-IT" sz="2000" b="1" dirty="0"/>
              <a:t>Buyer </a:t>
            </a:r>
            <a:r>
              <a:rPr lang="it-IT" sz="2000" b="1" dirty="0" err="1"/>
              <a:t>Personas</a:t>
            </a:r>
            <a:r>
              <a:rPr lang="it-IT" sz="2000" dirty="0"/>
              <a:t> sono modelli archetipici che rappresentano i diversi segmenti del pubblico di riferimento. Un'azienda non definisce mai un unico profilo, ma </a:t>
            </a:r>
            <a:r>
              <a:rPr lang="it-IT" sz="2000" b="1" dirty="0"/>
              <a:t>molteplici </a:t>
            </a:r>
            <a:r>
              <a:rPr lang="it-IT" sz="2000" b="1" dirty="0" err="1"/>
              <a:t>Personas</a:t>
            </a:r>
            <a:r>
              <a:rPr lang="it-IT" sz="2000" dirty="0"/>
              <a:t> per riflettere la varietà dei bisogni, dei comportamenti e dei canali utilizzati dai propri clienti. Questa pluralità permette di creare campagne marketing mirate e personalizzate, massimizzando l'efficacia della strategia operativa.</a:t>
            </a:r>
          </a:p>
          <a:p>
            <a:pPr algn="just"/>
            <a:endParaRPr lang="it-IT" sz="2000" dirty="0"/>
          </a:p>
        </p:txBody>
      </p:sp>
      <p:pic>
        <p:nvPicPr>
          <p:cNvPr id="5" name="Immagine 4" descr="Immagine che contiene posando, persona, gruppo, femmina&#10;&#10;Descrizione generata automaticamente">
            <a:extLst>
              <a:ext uri="{FF2B5EF4-FFF2-40B4-BE49-F238E27FC236}">
                <a16:creationId xmlns:a16="http://schemas.microsoft.com/office/drawing/2014/main" id="{A9741B67-1AAD-463F-80A9-A722C28B0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397" y="2878666"/>
            <a:ext cx="3668331" cy="2317817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3EA18FFA-880A-42C8-B4AF-7F951ED2C397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6EBFEBEB-96D5-432D-8D88-9DCC818F2895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8" name="Ovale 4">
              <a:extLst>
                <a:ext uri="{FF2B5EF4-FFF2-40B4-BE49-F238E27FC236}">
                  <a16:creationId xmlns:a16="http://schemas.microsoft.com/office/drawing/2014/main" id="{916ABEAB-5CFF-4BAB-83AD-76A8E482AA71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sp>
        <p:nvSpPr>
          <p:cNvPr id="10" name="Rettangolo 9">
            <a:extLst>
              <a:ext uri="{FF2B5EF4-FFF2-40B4-BE49-F238E27FC236}">
                <a16:creationId xmlns:a16="http://schemas.microsoft.com/office/drawing/2014/main" id="{E9FD1BB6-0FCA-45A6-8255-590C1401882B}"/>
              </a:ext>
            </a:extLst>
          </p:cNvPr>
          <p:cNvSpPr/>
          <p:nvPr/>
        </p:nvSpPr>
        <p:spPr>
          <a:xfrm>
            <a:off x="986899" y="3071264"/>
            <a:ext cx="70039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u="sng" dirty="0"/>
              <a:t>Segmentazione per Prodotto</a:t>
            </a:r>
            <a:r>
              <a:rPr lang="it-IT" dirty="0"/>
              <a:t>: Un'azienda che vende scarpe sportive avrà una BP "Runner Professionista" e una BP "Appassionato di Moda/Sneakers". Le leve del marketing per convincerli saranno opposte.</a:t>
            </a:r>
          </a:p>
          <a:p>
            <a:pPr algn="just"/>
            <a:endParaRPr lang="it-IT" dirty="0"/>
          </a:p>
          <a:p>
            <a:pPr algn="just"/>
            <a:r>
              <a:rPr lang="it-IT" b="1" u="sng" dirty="0"/>
              <a:t>Segmentazione per Obiettivo</a:t>
            </a:r>
            <a:r>
              <a:rPr lang="it-IT" dirty="0"/>
              <a:t>: In una campagna di acquisizione nuovi clienti userò una BP specifica, mentre per una campagna di fidelizzazione (loyalty) ne userò un'altra.</a:t>
            </a:r>
          </a:p>
          <a:p>
            <a:pPr algn="just"/>
            <a:endParaRPr lang="it-IT" dirty="0"/>
          </a:p>
          <a:p>
            <a:pPr algn="just"/>
            <a:r>
              <a:rPr lang="it-IT" b="1" u="sng" dirty="0"/>
              <a:t>Strategia </a:t>
            </a:r>
            <a:r>
              <a:rPr lang="it-IT" b="1" u="sng" dirty="0" err="1"/>
              <a:t>Omnicanale</a:t>
            </a:r>
            <a:r>
              <a:rPr lang="it-IT" dirty="0"/>
              <a:t>: Diverse BP frequentano canali diversi. La "Persona" che usa </a:t>
            </a:r>
            <a:r>
              <a:rPr lang="it-IT" dirty="0" err="1"/>
              <a:t>TikTok</a:t>
            </a:r>
            <a:r>
              <a:rPr lang="it-IT" dirty="0"/>
              <a:t> è diversa da quella che legge newsletter di settore, anche se comprano lo stesso prodotto.</a:t>
            </a:r>
          </a:p>
        </p:txBody>
      </p:sp>
    </p:spTree>
    <p:extLst>
      <p:ext uri="{BB962C8B-B14F-4D97-AF65-F5344CB8AC3E}">
        <p14:creationId xmlns:p14="http://schemas.microsoft.com/office/powerpoint/2010/main" val="16705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06532"/>
            <a:ext cx="9905998" cy="1269507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44923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/>
              <a:t>LE BUYER PERSONAS E LA PIRAMIDE DI MASLOW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088996C-6F68-47B0-BF38-B4C40CD22CF1}"/>
              </a:ext>
            </a:extLst>
          </p:cNvPr>
          <p:cNvSpPr txBox="1"/>
          <p:nvPr/>
        </p:nvSpPr>
        <p:spPr>
          <a:xfrm>
            <a:off x="1071183" y="1365984"/>
            <a:ext cx="98919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it-IT" sz="2000" dirty="0"/>
          </a:p>
          <a:p>
            <a:pPr algn="just"/>
            <a:r>
              <a:rPr lang="it-IT" sz="2000" u="sng" dirty="0"/>
              <a:t>La piramide di Maslow guida la definizione delle buyer </a:t>
            </a:r>
            <a:r>
              <a:rPr lang="it-IT" sz="2000" u="sng" dirty="0" err="1"/>
              <a:t>personas</a:t>
            </a:r>
            <a:r>
              <a:rPr lang="it-IT" sz="2000" dirty="0"/>
              <a:t> identificando i bisogni fondamentali che influenzano le decisioni d'acquisto. Utilizzare sistemi di supporto decisionale (</a:t>
            </a:r>
            <a:r>
              <a:rPr lang="it-IT" sz="2000" b="1" dirty="0"/>
              <a:t>DSS</a:t>
            </a:r>
            <a:r>
              <a:rPr lang="it-IT" sz="2000" dirty="0"/>
              <a:t>) consente di analizzare i dati in modo più efficace, facilitando la creazione di profili accurati. </a:t>
            </a:r>
            <a:r>
              <a:rPr lang="it-IT" sz="2000" u="sng" dirty="0"/>
              <a:t>Comprendere quale livello della piramide sia più rilevante per ogni persona permette di sviluppare messaggi di marketing più mirati e personalizzati</a:t>
            </a:r>
            <a:r>
              <a:rPr lang="it-IT" sz="2000" dirty="0"/>
              <a:t>, migliorando l'efficacia della comunicazione.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3EA18FFA-880A-42C8-B4AF-7F951ED2C397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6EBFEBEB-96D5-432D-8D88-9DCC818F2895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8" name="Ovale 4">
              <a:extLst>
                <a:ext uri="{FF2B5EF4-FFF2-40B4-BE49-F238E27FC236}">
                  <a16:creationId xmlns:a16="http://schemas.microsoft.com/office/drawing/2014/main" id="{916ABEAB-5CFF-4BAB-83AD-76A8E482AA71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pic>
        <p:nvPicPr>
          <p:cNvPr id="9" name="Immagine 8" descr="Immagine che contiene cerchio, schermata, Elementi grafici, clipart&#10;&#10;Descrizione generata automaticamente">
            <a:extLst>
              <a:ext uri="{FF2B5EF4-FFF2-40B4-BE49-F238E27FC236}">
                <a16:creationId xmlns:a16="http://schemas.microsoft.com/office/drawing/2014/main" id="{75F35983-5B91-C8C8-13DE-0D5156692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175" y="3612753"/>
            <a:ext cx="3451536" cy="279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8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06532"/>
            <a:ext cx="9905998" cy="1269507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44923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/>
              <a:t>LA PIRAMIDE DI MASLOW e il MARKETING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088996C-6F68-47B0-BF38-B4C40CD22CF1}"/>
              </a:ext>
            </a:extLst>
          </p:cNvPr>
          <p:cNvSpPr txBox="1"/>
          <p:nvPr/>
        </p:nvSpPr>
        <p:spPr>
          <a:xfrm>
            <a:off x="1071183" y="1356653"/>
            <a:ext cx="989194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200" b="1" dirty="0"/>
              <a:t>Targeting e Comportamento del Consumatore attraverso la Piramide di Maslow</a:t>
            </a:r>
          </a:p>
          <a:p>
            <a:pPr algn="just"/>
            <a:r>
              <a:rPr lang="it-IT" sz="2200" dirty="0"/>
              <a:t>La piramide di Maslow rappresenta un utile strumento per </a:t>
            </a:r>
            <a:r>
              <a:rPr lang="it-IT" sz="2200" b="1" dirty="0" err="1"/>
              <a:t>targettizzare</a:t>
            </a:r>
            <a:r>
              <a:rPr lang="it-IT" sz="2200" b="1" dirty="0"/>
              <a:t> gruppi specifici</a:t>
            </a:r>
            <a:r>
              <a:rPr lang="it-IT" sz="2200" dirty="0"/>
              <a:t> e comprendere i loro comportamenti. Adattare il messaggio alle diverse esigenze dei consumatori è fondamentale per il successo delle campagne di marketing.</a:t>
            </a:r>
          </a:p>
          <a:p>
            <a:pPr algn="just"/>
            <a:r>
              <a:rPr lang="it-IT" sz="2200" dirty="0"/>
              <a:t>.</a:t>
            </a:r>
          </a:p>
          <a:p>
            <a:pPr algn="just"/>
            <a:r>
              <a:rPr lang="it-IT" sz="2200" b="1" dirty="0"/>
              <a:t>Variazione delle Priorità nei Diversi Livelli: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b="1" dirty="0"/>
              <a:t>Classi sociali più basse</a:t>
            </a:r>
            <a:r>
              <a:rPr lang="it-IT" sz="2200" dirty="0"/>
              <a:t>: Rispondono a stimoli legati a bisogni fondamentali, come la sicurezza e la sopravvivenza.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b="1" dirty="0"/>
              <a:t>Classe media</a:t>
            </a:r>
            <a:r>
              <a:rPr lang="it-IT" sz="2200" dirty="0"/>
              <a:t>: Reagisce a stimoli che enfatizzano il miglioramento della qualità della vita e l’autorealizzazione.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b="1" dirty="0"/>
              <a:t>Ceti abbienti</a:t>
            </a:r>
            <a:r>
              <a:rPr lang="it-IT" sz="2200" dirty="0"/>
              <a:t>: Sono attratti da messaggi che parlano di status, esclusività e benessere.</a:t>
            </a:r>
            <a:endParaRPr lang="it-IT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727B1633-879B-4D44-B9E6-9BAF420EB065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6F918805-EA36-48F2-89AF-14F780878699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7" name="Ovale 4">
              <a:extLst>
                <a:ext uri="{FF2B5EF4-FFF2-40B4-BE49-F238E27FC236}">
                  <a16:creationId xmlns:a16="http://schemas.microsoft.com/office/drawing/2014/main" id="{3B34A062-35AB-4B1E-8A67-C597692D9EA9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4808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100831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983835"/>
            <a:ext cx="9905998" cy="6361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MARKETING = PUBBLICITA’?</a:t>
            </a:r>
          </a:p>
          <a:p>
            <a:pPr marL="0" indent="0" algn="just">
              <a:buNone/>
            </a:pP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79A7840-008D-42C2-B9F3-C1F078993BAC}"/>
              </a:ext>
            </a:extLst>
          </p:cNvPr>
          <p:cNvSpPr txBox="1"/>
          <p:nvPr/>
        </p:nvSpPr>
        <p:spPr>
          <a:xfrm>
            <a:off x="1101337" y="3459314"/>
            <a:ext cx="6782034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400" dirty="0">
                <a:ea typeface="Calibri" panose="020F0502020204030204" pitchFamily="34" charset="0"/>
                <a:cs typeface="Calibri" panose="020F0502020204030204" pitchFamily="34" charset="0"/>
              </a:rPr>
              <a:t>Il marketing stabilisce </a:t>
            </a:r>
            <a:r>
              <a:rPr lang="it-IT" sz="2400" b="1" dirty="0">
                <a:ea typeface="Calibri" panose="020F0502020204030204" pitchFamily="34" charset="0"/>
                <a:cs typeface="Calibri" panose="020F0502020204030204" pitchFamily="34" charset="0"/>
              </a:rPr>
              <a:t>COSA</a:t>
            </a:r>
            <a:r>
              <a:rPr lang="it-IT" sz="2400" dirty="0">
                <a:ea typeface="Calibri" panose="020F0502020204030204" pitchFamily="34" charset="0"/>
                <a:cs typeface="Calibri" panose="020F0502020204030204" pitchFamily="34" charset="0"/>
              </a:rPr>
              <a:t> vendere (prodotto), </a:t>
            </a:r>
            <a:r>
              <a:rPr lang="it-IT" sz="2400" b="1" dirty="0">
                <a:ea typeface="Calibri" panose="020F0502020204030204" pitchFamily="34" charset="0"/>
                <a:cs typeface="Calibri" panose="020F0502020204030204" pitchFamily="34" charset="0"/>
              </a:rPr>
              <a:t>QUANDO</a:t>
            </a:r>
            <a:r>
              <a:rPr lang="it-IT" sz="2400" dirty="0">
                <a:ea typeface="Calibri" panose="020F0502020204030204" pitchFamily="34" charset="0"/>
                <a:cs typeface="Calibri" panose="020F0502020204030204" pitchFamily="34" charset="0"/>
              </a:rPr>
              <a:t> (tempistica), </a:t>
            </a:r>
            <a:r>
              <a:rPr lang="it-IT" sz="2400" b="1" dirty="0">
                <a:ea typeface="Calibri" panose="020F0502020204030204" pitchFamily="34" charset="0"/>
                <a:cs typeface="Calibri" panose="020F0502020204030204" pitchFamily="34" charset="0"/>
              </a:rPr>
              <a:t>DOVE</a:t>
            </a:r>
            <a:r>
              <a:rPr lang="it-IT" sz="2400" dirty="0">
                <a:ea typeface="Calibri" panose="020F0502020204030204" pitchFamily="34" charset="0"/>
                <a:cs typeface="Calibri" panose="020F0502020204030204" pitchFamily="34" charset="0"/>
              </a:rPr>
              <a:t> (canali di distribuzione), </a:t>
            </a:r>
            <a:r>
              <a:rPr lang="it-IT" sz="2400" b="1" dirty="0">
                <a:ea typeface="Calibri" panose="020F0502020204030204" pitchFamily="34" charset="0"/>
                <a:cs typeface="Calibri" panose="020F0502020204030204" pitchFamily="34" charset="0"/>
              </a:rPr>
              <a:t>COME</a:t>
            </a:r>
            <a:r>
              <a:rPr lang="it-IT" sz="2400" dirty="0">
                <a:ea typeface="Calibri" panose="020F0502020204030204" pitchFamily="34" charset="0"/>
                <a:cs typeface="Calibri" panose="020F0502020204030204" pitchFamily="34" charset="0"/>
              </a:rPr>
              <a:t> (strategie di comunicazione) e </a:t>
            </a:r>
            <a:r>
              <a:rPr lang="it-IT" sz="2400" b="1" dirty="0">
                <a:ea typeface="Calibri" panose="020F0502020204030204" pitchFamily="34" charset="0"/>
                <a:cs typeface="Calibri" panose="020F0502020204030204" pitchFamily="34" charset="0"/>
              </a:rPr>
              <a:t>QUANTO</a:t>
            </a:r>
            <a:r>
              <a:rPr lang="it-IT" sz="2400" dirty="0">
                <a:ea typeface="Calibri" panose="020F0502020204030204" pitchFamily="34" charset="0"/>
                <a:cs typeface="Calibri" panose="020F0502020204030204" pitchFamily="34" charset="0"/>
              </a:rPr>
              <a:t> (prezzo), per soddisfare i bisogni dei consumatori e massimizzare i risultati aziendali.</a:t>
            </a:r>
            <a:endParaRPr lang="es-ES" sz="24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1101337" y="1669973"/>
            <a:ext cx="6782034" cy="1867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it-IT" sz="2800" b="1" dirty="0">
                <a:cs typeface="Calibri" panose="020F0502020204030204" pitchFamily="34" charset="0"/>
              </a:rPr>
              <a:t>NO</a:t>
            </a:r>
            <a:r>
              <a:rPr lang="it-IT" dirty="0">
                <a:cs typeface="Calibri" panose="020F0502020204030204" pitchFamily="34" charset="0"/>
              </a:rPr>
              <a:t>, il Marketing rappresenta un concetto più ampio della pubblicità, che utilizza i MEDIA per far conoscere la disponibilità di </a:t>
            </a:r>
            <a:r>
              <a:rPr lang="it-IT" b="1" dirty="0">
                <a:cs typeface="Calibri" panose="020F0502020204030204" pitchFamily="34" charset="0"/>
              </a:rPr>
              <a:t>un </a:t>
            </a:r>
            <a:r>
              <a:rPr lang="it-IT" b="1" u="sng" dirty="0">
                <a:cs typeface="Calibri" panose="020F0502020204030204" pitchFamily="34" charset="0"/>
              </a:rPr>
              <a:t>prodotto</a:t>
            </a:r>
            <a:r>
              <a:rPr lang="it-IT" dirty="0">
                <a:cs typeface="Calibri" panose="020F0502020204030204" pitchFamily="34" charset="0"/>
              </a:rPr>
              <a:t> o </a:t>
            </a:r>
            <a:r>
              <a:rPr lang="it-IT" b="1" dirty="0">
                <a:cs typeface="Calibri" panose="020F0502020204030204" pitchFamily="34" charset="0"/>
              </a:rPr>
              <a:t>un </a:t>
            </a:r>
            <a:r>
              <a:rPr lang="it-IT" b="1" u="sng" dirty="0">
                <a:cs typeface="Calibri" panose="020F0502020204030204" pitchFamily="34" charset="0"/>
              </a:rPr>
              <a:t>servizio</a:t>
            </a:r>
            <a:r>
              <a:rPr lang="it-IT" dirty="0"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076" name="Picture 4" descr="TRANSFER STAMPA MAGLIETTA T-SHIRT I WANT YOU ZIO SAM | eBay">
            <a:extLst>
              <a:ext uri="{FF2B5EF4-FFF2-40B4-BE49-F238E27FC236}">
                <a16:creationId xmlns:a16="http://schemas.microsoft.com/office/drawing/2014/main" id="{685BA709-29C1-499B-A6D6-B2F0079E0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918" y="1268999"/>
            <a:ext cx="3334969" cy="384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94A6E3DA-49CD-4B0D-964E-87BC3C8FC6B5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2DD226FF-A92E-4071-8A11-31396A82C343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9" name="Ovale 4">
              <a:extLst>
                <a:ext uri="{FF2B5EF4-FFF2-40B4-BE49-F238E27FC236}">
                  <a16:creationId xmlns:a16="http://schemas.microsoft.com/office/drawing/2014/main" id="{4C3FCD5A-6019-4CF3-B1F8-2AD7E96692E7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036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06532"/>
            <a:ext cx="9905998" cy="1269507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44923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/>
              <a:t>LA PIRAMIDE DI MASLOW e il MARKETING - conclusioni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088996C-6F68-47B0-BF38-B4C40CD22CF1}"/>
              </a:ext>
            </a:extLst>
          </p:cNvPr>
          <p:cNvSpPr txBox="1"/>
          <p:nvPr/>
        </p:nvSpPr>
        <p:spPr>
          <a:xfrm>
            <a:off x="1071183" y="1365984"/>
            <a:ext cx="98919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200" b="1" dirty="0"/>
              <a:t>Dinamicità della Posizione nella Piramide</a:t>
            </a:r>
          </a:p>
          <a:p>
            <a:pPr algn="just"/>
            <a:r>
              <a:rPr lang="it-IT" sz="2200" dirty="0"/>
              <a:t>È cruciale riconoscere che </a:t>
            </a:r>
            <a:r>
              <a:rPr lang="it-IT" sz="2200" u="sng" dirty="0"/>
              <a:t>la posizione di un individuo nella piramide può </a:t>
            </a:r>
            <a:r>
              <a:rPr lang="it-IT" sz="2200" b="1" u="sng" dirty="0"/>
              <a:t>variare nel tempo</a:t>
            </a:r>
            <a:r>
              <a:rPr lang="it-IT" sz="2200" u="sng" dirty="0"/>
              <a:t> a causa di eventi personali</a:t>
            </a:r>
            <a:r>
              <a:rPr lang="it-IT" sz="2200" dirty="0"/>
              <a:t>. Ciò implica che il targeting deve essere flessibile e reattivo.</a:t>
            </a:r>
          </a:p>
          <a:p>
            <a:pPr algn="just"/>
            <a:endParaRPr lang="it-IT" sz="2200" dirty="0"/>
          </a:p>
          <a:p>
            <a:pPr algn="just"/>
            <a:r>
              <a:rPr lang="it-IT" sz="2200" b="1" dirty="0"/>
              <a:t>Integrazione nella Strategia di Digital Marketing</a:t>
            </a:r>
          </a:p>
          <a:p>
            <a:pPr algn="just"/>
            <a:r>
              <a:rPr lang="it-IT" sz="2200" dirty="0"/>
              <a:t>Ogni iniziativa di </a:t>
            </a:r>
            <a:r>
              <a:rPr lang="it-IT" sz="2200" dirty="0" err="1"/>
              <a:t>digital</a:t>
            </a:r>
            <a:r>
              <a:rPr lang="it-IT" sz="2200" dirty="0"/>
              <a:t> marketing — che si tratti di </a:t>
            </a:r>
            <a:r>
              <a:rPr lang="it-IT" sz="2200" b="1" dirty="0"/>
              <a:t>contenuti</a:t>
            </a:r>
            <a:r>
              <a:rPr lang="it-IT" sz="2200" dirty="0"/>
              <a:t>, </a:t>
            </a:r>
            <a:r>
              <a:rPr lang="it-IT" sz="2200" b="1" dirty="0"/>
              <a:t>pubblicità online</a:t>
            </a:r>
            <a:r>
              <a:rPr lang="it-IT" sz="2200" dirty="0"/>
              <a:t> o </a:t>
            </a:r>
            <a:r>
              <a:rPr lang="it-IT" sz="2200" b="1" dirty="0"/>
              <a:t>social media marketing</a:t>
            </a:r>
            <a:r>
              <a:rPr lang="it-IT" sz="2200" dirty="0"/>
              <a:t> — deve considerare la </a:t>
            </a:r>
            <a:r>
              <a:rPr lang="it-IT" sz="2200" b="1" dirty="0"/>
              <a:t>Gerarchia dei Bisogni di Maslow</a:t>
            </a:r>
            <a:r>
              <a:rPr lang="it-IT" sz="2200" dirty="0"/>
              <a:t> per creare messaggi rilevanti e motivanti, aumentando così l'efficacia delle campagne.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727B1633-879B-4D44-B9E6-9BAF420EB065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6" name="Ovale 5">
              <a:extLst>
                <a:ext uri="{FF2B5EF4-FFF2-40B4-BE49-F238E27FC236}">
                  <a16:creationId xmlns:a16="http://schemas.microsoft.com/office/drawing/2014/main" id="{6F918805-EA36-48F2-89AF-14F780878699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7" name="Ovale 4">
              <a:extLst>
                <a:ext uri="{FF2B5EF4-FFF2-40B4-BE49-F238E27FC236}">
                  <a16:creationId xmlns:a16="http://schemas.microsoft.com/office/drawing/2014/main" id="{3B34A062-35AB-4B1E-8A67-C597692D9EA9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95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06532"/>
            <a:ext cx="9905998" cy="1269507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844923"/>
            <a:ext cx="9905998" cy="63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dirty="0"/>
              <a:t>LA PIRAMIDE DI MASLOW e il MARKETING</a:t>
            </a: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088996C-6F68-47B0-BF38-B4C40CD22CF1}"/>
              </a:ext>
            </a:extLst>
          </p:cNvPr>
          <p:cNvSpPr txBox="1"/>
          <p:nvPr/>
        </p:nvSpPr>
        <p:spPr>
          <a:xfrm>
            <a:off x="1071183" y="1365984"/>
            <a:ext cx="98919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dirty="0"/>
              <a:t>Le campagne pubblicitarie devono essere progettate per ottimizzare ogni fase del processo, partendo dalla definizione del pubblico target e dei suoi interessi, fino alla formulazione del messaggio.</a:t>
            </a:r>
          </a:p>
          <a:p>
            <a:pPr algn="just"/>
            <a:r>
              <a:rPr lang="it-IT" sz="2000" dirty="0"/>
              <a:t>Tenendo conto della piramide di Maslow, un messaggio che "risuona" con il pubblico destinatario, soddisfacendo i loro bisogni fondamentali, avrà un impatto maggiore, facilitando la penetrazione nelle loro menti. Questo si traduce, in ultima analisi, in transazioni, conversioni (azioni cruciali per il nostro business) e vendite dei nostri prodotti o servizi.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DC59960-71ED-4175-AAEB-56FD5FA32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1" y="3633282"/>
            <a:ext cx="5343365" cy="3005643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4649B5FA-45CD-42BE-94F6-BA3E327D4A15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D7301158-612A-4167-AA85-31849354A1D8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0" name="Ovale 4">
              <a:extLst>
                <a:ext uri="{FF2B5EF4-FFF2-40B4-BE49-F238E27FC236}">
                  <a16:creationId xmlns:a16="http://schemas.microsoft.com/office/drawing/2014/main" id="{C0287DAE-7158-4774-8D26-ECA2C3841844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sp>
        <p:nvSpPr>
          <p:cNvPr id="5" name="Rectangle 2">
            <a:extLst>
              <a:ext uri="{FF2B5EF4-FFF2-40B4-BE49-F238E27FC236}">
                <a16:creationId xmlns:a16="http://schemas.microsoft.com/office/drawing/2014/main" id="{FD8ABB23-CDBE-418C-B808-C3BEAE841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018" y="4291687"/>
            <a:ext cx="46414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Targeting: Fame o Identità?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"Le Limited Edition come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Oreo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x </a:t>
            </a:r>
            <a:r>
              <a:rPr kumimoji="0" lang="it-IT" altLang="it-IT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Ferragni</a:t>
            </a: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vendono un prodotto alimentare o l'appartenenza a una community valoriale?"</a:t>
            </a:r>
          </a:p>
        </p:txBody>
      </p:sp>
    </p:spTree>
    <p:extLst>
      <p:ext uri="{BB962C8B-B14F-4D97-AF65-F5344CB8AC3E}">
        <p14:creationId xmlns:p14="http://schemas.microsoft.com/office/powerpoint/2010/main" val="17136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91953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969411"/>
            <a:ext cx="9905998" cy="6361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EVOLUZIONE DEL MARKETING</a:t>
            </a:r>
          </a:p>
          <a:p>
            <a:pPr marL="0" indent="0" algn="just">
              <a:buNone/>
            </a:pP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1141411" y="1705930"/>
            <a:ext cx="6612328" cy="36852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BUSINESS: il modello evolve da </a:t>
            </a:r>
            <a:r>
              <a:rPr lang="it-IT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Product </a:t>
            </a:r>
            <a:r>
              <a:rPr lang="it-IT" sz="1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driven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, basato sull’approccio Fordista (</a:t>
            </a:r>
            <a:r>
              <a:rPr lang="it-IT" sz="1800" dirty="0"/>
              <a:t>politica finalizzata ad </a:t>
            </a:r>
            <a:r>
              <a:rPr lang="it-IT" sz="1800" i="1" dirty="0"/>
              <a:t>offrire un prodotto standard a prezzo vantaggioso</a:t>
            </a:r>
            <a:r>
              <a:rPr lang="it-IT" sz="1800" dirty="0"/>
              <a:t>),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Customer </a:t>
            </a:r>
            <a:r>
              <a:rPr lang="it-IT" sz="1800" u="sng" dirty="0" err="1">
                <a:latin typeface="Calibri" panose="020F0502020204030204" pitchFamily="34" charset="0"/>
                <a:cs typeface="Calibri" panose="020F0502020204030204" pitchFamily="34" charset="0"/>
              </a:rPr>
              <a:t>driven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1" algn="just"/>
            <a:r>
              <a:rPr lang="it-IT" sz="1800" dirty="0"/>
              <a:t>Le buone aziende sono </a:t>
            </a:r>
            <a:r>
              <a:rPr lang="it-IT" sz="1800" b="1" u="sng" dirty="0"/>
              <a:t>centrate</a:t>
            </a:r>
            <a:r>
              <a:rPr lang="it-IT" sz="1800" dirty="0"/>
              <a:t> sui clienti (</a:t>
            </a:r>
            <a:r>
              <a:rPr lang="it-IT" sz="1800" b="1" dirty="0"/>
              <a:t>customer-</a:t>
            </a:r>
            <a:r>
              <a:rPr lang="it-IT" sz="1800" b="1" dirty="0" err="1"/>
              <a:t>oriented</a:t>
            </a:r>
            <a:r>
              <a:rPr lang="it-IT" sz="1800" dirty="0"/>
              <a:t> o customer-</a:t>
            </a:r>
            <a:r>
              <a:rPr lang="it-IT" sz="1800" dirty="0" err="1"/>
              <a:t>focused</a:t>
            </a:r>
            <a:r>
              <a:rPr lang="it-IT" sz="1800" dirty="0"/>
              <a:t>), mentre le aziende di eccellenza sono </a:t>
            </a:r>
            <a:r>
              <a:rPr lang="it-IT" sz="1800" b="1" u="sng" dirty="0"/>
              <a:t>guidate</a:t>
            </a:r>
            <a:r>
              <a:rPr lang="it-IT" sz="1800" dirty="0"/>
              <a:t> dai clienti (</a:t>
            </a:r>
            <a:r>
              <a:rPr lang="it-IT" sz="1800" b="1" dirty="0"/>
              <a:t>customer-</a:t>
            </a:r>
            <a:r>
              <a:rPr lang="it-IT" sz="1800" b="1" dirty="0" err="1"/>
              <a:t>driven</a:t>
            </a:r>
            <a:r>
              <a:rPr lang="it-IT" sz="1800" dirty="0"/>
              <a:t>). </a:t>
            </a:r>
          </a:p>
          <a:p>
            <a:pPr lvl="1" algn="just"/>
            <a:r>
              <a:rPr lang="it-IT" sz="1800" dirty="0"/>
              <a:t>Queste ultime non si limitano a concentrarsi sui clienti, ma sviluppano relazioni con loro, li ascoltano e si impegnano a renderli e mantenerli soddisfatti.</a:t>
            </a:r>
            <a:endParaRPr lang="it-IT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Canali di promozione e vendita sempre più orientati all’online (e-marketing / e-commerce)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43BA2DBA-D710-4EC3-BF08-264AF8556486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6B421085-A864-4F29-B8DA-1D0492039736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8" name="Ovale 4">
              <a:extLst>
                <a:ext uri="{FF2B5EF4-FFF2-40B4-BE49-F238E27FC236}">
                  <a16:creationId xmlns:a16="http://schemas.microsoft.com/office/drawing/2014/main" id="{FFB43474-E5EA-44BB-B6A6-1DB3C298A945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  <p:pic>
        <p:nvPicPr>
          <p:cNvPr id="9" name="Immagine 8" descr="Immagine che contiene Elementi grafici, grafica, cerchio, clipart">
            <a:extLst>
              <a:ext uri="{FF2B5EF4-FFF2-40B4-BE49-F238E27FC236}">
                <a16:creationId xmlns:a16="http://schemas.microsoft.com/office/drawing/2014/main" id="{92C32CBD-4AE6-5A31-3994-EA96F90FB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1251" y="1499507"/>
            <a:ext cx="3788229" cy="401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8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83076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952500"/>
            <a:ext cx="9905998" cy="6191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TIPOLOGIE DI MARKETING</a:t>
            </a:r>
          </a:p>
          <a:p>
            <a:pPr marL="0" indent="0" algn="just">
              <a:buNone/>
            </a:pP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1141411" y="1857375"/>
            <a:ext cx="9905998" cy="41326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B2B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(Business to Business): Marketing che guarda al mercato delle imprese</a:t>
            </a:r>
          </a:p>
          <a:p>
            <a:pPr algn="just"/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B2C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(Business to Consumer): Marketing di massa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punta al consumatore finale</a:t>
            </a:r>
          </a:p>
          <a:p>
            <a:pPr algn="just"/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C2C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(Consumer to Consumer): Marketing tra singoli individui</a:t>
            </a:r>
          </a:p>
          <a:p>
            <a:pPr algn="just"/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C2B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(Consumer to Business)</a:t>
            </a:r>
          </a:p>
          <a:p>
            <a:pPr algn="just"/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C5CD5B32-B4A9-42C7-B8C1-FDB2ABD599CA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7" name="Ovale 6">
              <a:extLst>
                <a:ext uri="{FF2B5EF4-FFF2-40B4-BE49-F238E27FC236}">
                  <a16:creationId xmlns:a16="http://schemas.microsoft.com/office/drawing/2014/main" id="{67C70741-AE5C-4894-9E89-F1C74714AFDC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8" name="Ovale 4">
              <a:extLst>
                <a:ext uri="{FF2B5EF4-FFF2-40B4-BE49-F238E27FC236}">
                  <a16:creationId xmlns:a16="http://schemas.microsoft.com/office/drawing/2014/main" id="{74D96EE7-FC75-4BAA-BBB6-783611ED602B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52188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56443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107268"/>
            <a:ext cx="9905998" cy="6361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TIPOLOGIE DI MARKETING: B2B</a:t>
            </a:r>
          </a:p>
          <a:p>
            <a:pPr marL="0" indent="0" algn="just">
              <a:buNone/>
            </a:pP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1061512" y="1983577"/>
            <a:ext cx="9905998" cy="4053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dirty="0"/>
              <a:t>Il </a:t>
            </a:r>
            <a:r>
              <a:rPr lang="it-IT" sz="2000" b="1" dirty="0"/>
              <a:t>B2B (Business-to-Business)</a:t>
            </a:r>
            <a:r>
              <a:rPr lang="it-IT" sz="2000" dirty="0"/>
              <a:t> identifica il modello di scambio di beni, servizi o informazioni tra aziende. A differenza del B2C (verso il consumatore), il B2B è caratterizzato da volumi transazionali elevati, processi decisionali complessi e l'uso intensivo di </a:t>
            </a:r>
            <a:r>
              <a:rPr lang="it-IT" sz="2000" b="1" dirty="0"/>
              <a:t>Sistemi Informativi Aziendali</a:t>
            </a:r>
            <a:r>
              <a:rPr lang="it-IT" sz="2000" dirty="0"/>
              <a:t>.</a:t>
            </a:r>
          </a:p>
          <a:p>
            <a:r>
              <a:rPr lang="it-IT" sz="2000" b="1" dirty="0"/>
              <a:t>Principali attori del network:</a:t>
            </a:r>
          </a:p>
          <a:p>
            <a:pPr lvl="1"/>
            <a:r>
              <a:rPr lang="it-IT" sz="1800" b="1" dirty="0"/>
              <a:t>Produttori e Grossisti:</a:t>
            </a:r>
            <a:r>
              <a:rPr lang="it-IT" sz="1800" dirty="0"/>
              <a:t> Scambio di materie prime o prodotti finiti in stock.</a:t>
            </a:r>
          </a:p>
          <a:p>
            <a:pPr lvl="1"/>
            <a:r>
              <a:rPr lang="it-IT" sz="1800" b="1" dirty="0"/>
              <a:t>Rivenditori (Retailers):</a:t>
            </a:r>
            <a:r>
              <a:rPr lang="it-IT" sz="1800" dirty="0"/>
              <a:t> Acquisto di merci destinate alla rivendita.</a:t>
            </a:r>
          </a:p>
          <a:p>
            <a:pPr lvl="1"/>
            <a:r>
              <a:rPr lang="it-IT" sz="1800" b="1" dirty="0"/>
              <a:t>Settore Istituzionale e Professionale:</a:t>
            </a:r>
            <a:r>
              <a:rPr lang="it-IT" sz="1800" dirty="0"/>
              <a:t> Fornitura di servizi avanzati (consulenza, IT, logistica).</a:t>
            </a:r>
          </a:p>
          <a:p>
            <a:pPr lvl="1"/>
            <a:r>
              <a:rPr lang="it-IT" sz="1800" b="1" dirty="0"/>
              <a:t>Intermediari Digitali:</a:t>
            </a:r>
            <a:r>
              <a:rPr lang="it-IT" sz="1800" dirty="0"/>
              <a:t> Piattaforme che connettono domanda e offerta (</a:t>
            </a:r>
            <a:r>
              <a:rPr lang="it-IT" sz="1800" i="1" dirty="0"/>
              <a:t>Marketplace B2B</a:t>
            </a:r>
            <a:r>
              <a:rPr lang="it-IT" sz="1800" dirty="0"/>
              <a:t>).</a:t>
            </a:r>
          </a:p>
          <a:p>
            <a:pPr marL="0" indent="0" algn="just">
              <a:buNone/>
            </a:pPr>
            <a:br>
              <a:rPr lang="it-IT" sz="2800" dirty="0"/>
            </a:b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E5518BF-1F0F-4D1B-A872-4AD814164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456" y="368877"/>
            <a:ext cx="2879953" cy="1614701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20E15985-6027-4B17-B7F2-04784ADDB2A9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F375EE58-D2E0-4027-9F1D-71FDFA7FDBE6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9" name="Ovale 4">
              <a:extLst>
                <a:ext uri="{FF2B5EF4-FFF2-40B4-BE49-F238E27FC236}">
                  <a16:creationId xmlns:a16="http://schemas.microsoft.com/office/drawing/2014/main" id="{E1D9CCF4-F87E-45E8-99F6-90F07C318677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4156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065320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054586"/>
            <a:ext cx="9905998" cy="6361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TIPOLOGIE DI MARKETING: B2C</a:t>
            </a:r>
          </a:p>
          <a:p>
            <a:pPr marL="0" indent="0" algn="just">
              <a:buNone/>
            </a:pP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1141411" y="1913016"/>
            <a:ext cx="9905998" cy="44256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/>
              <a:t>Il </a:t>
            </a:r>
            <a:r>
              <a:rPr lang="it-IT" sz="2000" b="1" dirty="0"/>
              <a:t>B2C (Business-to-Consumer)</a:t>
            </a:r>
            <a:r>
              <a:rPr lang="it-IT" sz="2000" dirty="0"/>
              <a:t> identifica le transazioni commerciali tra un'azienda e il </a:t>
            </a:r>
            <a:r>
              <a:rPr lang="it-IT" sz="2000" b="1" dirty="0"/>
              <a:t>consumatore finale</a:t>
            </a:r>
            <a:r>
              <a:rPr lang="it-IT" sz="2000" dirty="0"/>
              <a:t>. A differenza del B2B, il mercato B2C è caratterizzato da acquisti più frequenti, impulsivi e basati sulla percezione del </a:t>
            </a:r>
            <a:r>
              <a:rPr lang="it-IT" sz="2000" u="sng" dirty="0"/>
              <a:t>brand</a:t>
            </a:r>
            <a:r>
              <a:rPr lang="it-IT" sz="2000" dirty="0"/>
              <a:t> e sulle emozioni.</a:t>
            </a:r>
            <a:r>
              <a:rPr lang="it-IT" sz="2000" b="1" dirty="0"/>
              <a:t> </a:t>
            </a:r>
          </a:p>
          <a:p>
            <a:r>
              <a:rPr lang="it-IT" sz="2000" b="1" dirty="0"/>
              <a:t>I pilastri del B2C digitale:</a:t>
            </a:r>
          </a:p>
          <a:p>
            <a:pPr lvl="1"/>
            <a:r>
              <a:rPr lang="it-IT" sz="1800" b="1" dirty="0"/>
              <a:t>Targeting di Massa e Personalizzato:</a:t>
            </a:r>
            <a:r>
              <a:rPr lang="it-IT" sz="1800" dirty="0"/>
              <a:t> Capacità di raggiungere milioni di persone con messaggi su misura.</a:t>
            </a:r>
          </a:p>
          <a:p>
            <a:pPr lvl="1"/>
            <a:r>
              <a:rPr lang="it-IT" sz="1800" b="1" dirty="0" err="1"/>
              <a:t>Omnicanalità</a:t>
            </a:r>
            <a:r>
              <a:rPr lang="it-IT" sz="1800" b="1" dirty="0"/>
              <a:t>:</a:t>
            </a:r>
            <a:r>
              <a:rPr lang="it-IT" sz="1800" dirty="0"/>
              <a:t> Integrazione tra negozio fisico, sito web, app mobile e social media.</a:t>
            </a:r>
          </a:p>
          <a:p>
            <a:pPr lvl="1"/>
            <a:r>
              <a:rPr lang="it-IT" sz="1800" b="1" dirty="0"/>
              <a:t>User Experience (UX):</a:t>
            </a:r>
            <a:r>
              <a:rPr lang="it-IT" sz="1800" dirty="0"/>
              <a:t> La facilità d'uso delle interfacce informatiche determina il successo della vendita.</a:t>
            </a:r>
          </a:p>
          <a:p>
            <a:pPr lvl="1"/>
            <a:r>
              <a:rPr lang="it-IT" sz="1800" b="1" dirty="0"/>
              <a:t>Mercato Globale:</a:t>
            </a:r>
            <a:r>
              <a:rPr lang="it-IT" sz="1800" dirty="0"/>
              <a:t> Grazie al web, una piccola azienda italiana può vendere direttamente a un privato a New York.</a:t>
            </a:r>
          </a:p>
          <a:p>
            <a:pPr algn="just"/>
            <a:endParaRPr lang="it-IT" sz="20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17EDFF0-B407-4F28-9734-85D7709FE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765" y="356769"/>
            <a:ext cx="2684644" cy="1677902"/>
          </a:xfrm>
          <a:prstGeom prst="rect">
            <a:avLst/>
          </a:prstGeom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A10CCBC2-574A-4964-AAFB-FEFE0B0E034D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F48A383F-4F87-419C-BCD2-95FF08E0A666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9" name="Ovale 4">
              <a:extLst>
                <a:ext uri="{FF2B5EF4-FFF2-40B4-BE49-F238E27FC236}">
                  <a16:creationId xmlns:a16="http://schemas.microsoft.com/office/drawing/2014/main" id="{243C3A6A-BBB7-47C5-A363-23C16206CA22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054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A620C-9354-4207-8A3F-A1E91BF6F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1"/>
            <a:ext cx="9905998" cy="1056443"/>
          </a:xfrm>
        </p:spPr>
        <p:txBody>
          <a:bodyPr/>
          <a:lstStyle/>
          <a:p>
            <a:r>
              <a:rPr lang="it-IT" dirty="0"/>
              <a:t>TIC – IL MARKETING</a:t>
            </a:r>
            <a:endParaRPr lang="es-E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2CE04E-C2BE-4FB9-B79E-6749C4E50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1054023"/>
            <a:ext cx="9905998" cy="6361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TIPOLOGIE DI MARKETING: C2C</a:t>
            </a:r>
          </a:p>
          <a:p>
            <a:pPr marL="0" indent="0" algn="just">
              <a:buNone/>
            </a:pPr>
            <a:endParaRPr lang="es-ES" sz="2800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5287BDCD-1258-425C-8ACF-3B02633BE9FA}"/>
              </a:ext>
            </a:extLst>
          </p:cNvPr>
          <p:cNvSpPr txBox="1">
            <a:spLocks/>
          </p:cNvSpPr>
          <p:nvPr/>
        </p:nvSpPr>
        <p:spPr>
          <a:xfrm>
            <a:off x="1141411" y="1740976"/>
            <a:ext cx="9905998" cy="3550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dirty="0"/>
              <a:t>Il </a:t>
            </a:r>
            <a:r>
              <a:rPr lang="it-IT" sz="2000" b="1" dirty="0"/>
              <a:t>C2C (Consumer-to-Consumer)</a:t>
            </a:r>
            <a:r>
              <a:rPr lang="it-IT" sz="2000" dirty="0"/>
              <a:t> identifica le transazioni commerciali che avvengono direttamente tra </a:t>
            </a:r>
            <a:r>
              <a:rPr lang="it-IT" sz="2000" b="1" dirty="0"/>
              <a:t>privati consumatori</a:t>
            </a:r>
            <a:r>
              <a:rPr lang="it-IT" sz="2000" dirty="0"/>
              <a:t>. In questo modello, le aziende non sono i venditori, ma forniscono l'infrastruttura informatica (la piattaforma) che abilita lo scambio.</a:t>
            </a:r>
          </a:p>
          <a:p>
            <a:pPr algn="just"/>
            <a:r>
              <a:rPr lang="it-IT" sz="2000" dirty="0"/>
              <a:t> Questi strumenti facilitano la compravendita tra individui con transazioni rapide e sicure. Funzionalità come recensioni, chat e sistemi di pagamento integrati migliorano l'esperienza di scambio diretto tra consumatori.</a:t>
            </a:r>
          </a:p>
          <a:p>
            <a:pPr lvl="1" algn="just"/>
            <a:r>
              <a:rPr lang="it-IT" sz="1600" dirty="0"/>
              <a:t>Disintermediazione – il privato vende a un altro privato senza intermediari commerciali tradizionali</a:t>
            </a:r>
          </a:p>
          <a:p>
            <a:pPr lvl="1" algn="just"/>
            <a:r>
              <a:rPr lang="it-IT" sz="1600" dirty="0"/>
              <a:t>Economia circolare – fortemente basato su riuso e riciclo di beni usati (sostenibilità)</a:t>
            </a:r>
          </a:p>
          <a:p>
            <a:pPr lvl="1" algn="just"/>
            <a:r>
              <a:rPr lang="it-IT" sz="1600" dirty="0"/>
              <a:t>Fiducia digitale (trust) – La </a:t>
            </a:r>
            <a:r>
              <a:rPr lang="it-IT" sz="1600" dirty="0" err="1"/>
              <a:t>transzione</a:t>
            </a:r>
            <a:r>
              <a:rPr lang="it-IT" sz="1600" dirty="0"/>
              <a:t> si basa sulla reputazione degli utenti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18BB473-6F79-4EF1-9058-459D84206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727" y="5020534"/>
            <a:ext cx="2459710" cy="1291347"/>
          </a:xfrm>
          <a:prstGeom prst="rect">
            <a:avLst/>
          </a:prstGeom>
        </p:spPr>
      </p:pic>
      <p:pic>
        <p:nvPicPr>
          <p:cNvPr id="7" name="Immagine 6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63C961A8-5B17-4382-AD83-3127E86EB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015" y="5342453"/>
            <a:ext cx="2008658" cy="1129870"/>
          </a:xfrm>
          <a:prstGeom prst="rect">
            <a:avLst/>
          </a:prstGeom>
        </p:spPr>
      </p:pic>
      <p:pic>
        <p:nvPicPr>
          <p:cNvPr id="9" name="Immagine 8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C3C7CDC9-3B71-4399-927C-21611C2D3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8377" y="5371859"/>
            <a:ext cx="2112886" cy="1047992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B36030D6-6F71-41DF-A118-01A4427FA695}"/>
              </a:ext>
            </a:extLst>
          </p:cNvPr>
          <p:cNvGrpSpPr/>
          <p:nvPr/>
        </p:nvGrpSpPr>
        <p:grpSpPr>
          <a:xfrm>
            <a:off x="0" y="6419851"/>
            <a:ext cx="438149" cy="438149"/>
            <a:chOff x="0" y="24178"/>
            <a:chExt cx="438149" cy="438149"/>
          </a:xfrm>
        </p:grpSpPr>
        <p:sp>
          <p:nvSpPr>
            <p:cNvPr id="10" name="Ovale 9">
              <a:extLst>
                <a:ext uri="{FF2B5EF4-FFF2-40B4-BE49-F238E27FC236}">
                  <a16:creationId xmlns:a16="http://schemas.microsoft.com/office/drawing/2014/main" id="{84E546BA-4C1D-4625-B42C-84036EEED6C7}"/>
                </a:ext>
              </a:extLst>
            </p:cNvPr>
            <p:cNvSpPr/>
            <p:nvPr/>
          </p:nvSpPr>
          <p:spPr>
            <a:xfrm>
              <a:off x="0" y="24178"/>
              <a:ext cx="438149" cy="4381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it-IT"/>
            </a:p>
          </p:txBody>
        </p:sp>
        <p:sp>
          <p:nvSpPr>
            <p:cNvPr id="11" name="Ovale 4">
              <a:extLst>
                <a:ext uri="{FF2B5EF4-FFF2-40B4-BE49-F238E27FC236}">
                  <a16:creationId xmlns:a16="http://schemas.microsoft.com/office/drawing/2014/main" id="{FB7F9D57-64E9-46D4-B93A-6139F5279068}"/>
                </a:ext>
              </a:extLst>
            </p:cNvPr>
            <p:cNvSpPr txBox="1"/>
            <p:nvPr/>
          </p:nvSpPr>
          <p:spPr>
            <a:xfrm>
              <a:off x="64165" y="88343"/>
              <a:ext cx="309819" cy="309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sz="1300" b="1" kern="1200" dirty="0"/>
                <a:t>CDP</a:t>
              </a:r>
              <a:endParaRPr lang="it-IT" sz="1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3812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1506</TotalTime>
  <Words>3979</Words>
  <Application>Microsoft Office PowerPoint</Application>
  <PresentationFormat>Widescreen</PresentationFormat>
  <Paragraphs>295</Paragraphs>
  <Slides>41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9" baseType="lpstr">
      <vt:lpstr>Arial</vt:lpstr>
      <vt:lpstr>Calibri</vt:lpstr>
      <vt:lpstr>Garamond</vt:lpstr>
      <vt:lpstr>Tahoma</vt:lpstr>
      <vt:lpstr>Trebuchet MS</vt:lpstr>
      <vt:lpstr>Tw Cen MT</vt:lpstr>
      <vt:lpstr>Wingdings</vt:lpstr>
      <vt:lpstr>Circuito</vt:lpstr>
      <vt:lpstr>Tecnologia dell’ INFORMAzione e della comunicazione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  <vt:lpstr>TIC – IL MARKETING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INFORMATICA – 4</dc:title>
  <dc:creator>Cristiano De Pasquale</dc:creator>
  <cp:lastModifiedBy>DePasquale Cristiano</cp:lastModifiedBy>
  <cp:revision>87</cp:revision>
  <dcterms:created xsi:type="dcterms:W3CDTF">2020-09-20T13:04:34Z</dcterms:created>
  <dcterms:modified xsi:type="dcterms:W3CDTF">2026-01-30T09:15:02Z</dcterms:modified>
</cp:coreProperties>
</file>